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57" r:id="rId5"/>
    <p:sldId id="258" r:id="rId6"/>
    <p:sldId id="259" r:id="rId7"/>
    <p:sldId id="260" r:id="rId8"/>
    <p:sldId id="268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1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4FBA001-5302-496A-9E1D-1F18BD716025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C82B807-5686-4DBB-8B49-6E39727BF70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23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A001-5302-496A-9E1D-1F18BD716025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B807-5686-4DBB-8B49-6E39727BF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02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A001-5302-496A-9E1D-1F18BD716025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B807-5686-4DBB-8B49-6E39727BF70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388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A001-5302-496A-9E1D-1F18BD716025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B807-5686-4DBB-8B49-6E39727BF70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24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A001-5302-496A-9E1D-1F18BD716025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B807-5686-4DBB-8B49-6E39727BF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153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A001-5302-496A-9E1D-1F18BD716025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B807-5686-4DBB-8B49-6E39727BF70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349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A001-5302-496A-9E1D-1F18BD716025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B807-5686-4DBB-8B49-6E39727BF70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98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A001-5302-496A-9E1D-1F18BD716025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B807-5686-4DBB-8B49-6E39727BF70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422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A001-5302-496A-9E1D-1F18BD716025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B807-5686-4DBB-8B49-6E39727BF70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A001-5302-496A-9E1D-1F18BD716025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B807-5686-4DBB-8B49-6E39727BF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269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A001-5302-496A-9E1D-1F18BD716025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B807-5686-4DBB-8B49-6E39727BF70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79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A001-5302-496A-9E1D-1F18BD716025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B807-5686-4DBB-8B49-6E39727BF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437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A001-5302-496A-9E1D-1F18BD716025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B807-5686-4DBB-8B49-6E39727BF701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944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A001-5302-496A-9E1D-1F18BD716025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B807-5686-4DBB-8B49-6E39727BF70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186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A001-5302-496A-9E1D-1F18BD716025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B807-5686-4DBB-8B49-6E39727BF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071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A001-5302-496A-9E1D-1F18BD716025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B807-5686-4DBB-8B49-6E39727BF70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873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A001-5302-496A-9E1D-1F18BD716025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B807-5686-4DBB-8B49-6E39727BF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427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4FBA001-5302-496A-9E1D-1F18BD716025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C82B807-5686-4DBB-8B49-6E39727BF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97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kk.wikipedia.org/wiki/%D0%A0%D0%B5%D1%84%D0%BB%D0%B5%D0%BA%D1%8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k-KZ" sz="2400" dirty="0">
                <a:solidFill>
                  <a:srgbClr val="FF0000"/>
                </a:solidFill>
              </a:rPr>
              <a:t>Нәрестелік кезең ( 0-1 жас). Нәрестелердің қабылдау мен ес, сөйлеу және ойлау процестерінің дамуы. Рекапитуляция концепциясы (Ст. Холл). Рекапитуляция теориясын сынау (Л.С. Выготский, С.Л. Рубинштейн).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k-KZ" sz="3600" dirty="0" smtClean="0">
                <a:solidFill>
                  <a:srgbClr val="FF0000"/>
                </a:solidFill>
              </a:rPr>
              <a:t>Дәріс</a:t>
            </a:r>
            <a:r>
              <a:rPr lang="ru-RU" sz="3600" dirty="0" smtClean="0">
                <a:solidFill>
                  <a:srgbClr val="FF0000"/>
                </a:solidFill>
              </a:rPr>
              <a:t>-</a:t>
            </a:r>
            <a:r>
              <a:rPr lang="ru-RU" sz="3200" dirty="0" smtClean="0"/>
              <a:t>5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00931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C00000"/>
                </a:solidFill>
              </a:rPr>
              <a:t>Ол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төмендегідей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компоненттерден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құралады</a:t>
            </a:r>
            <a:r>
              <a:rPr lang="ru-RU" dirty="0">
                <a:solidFill>
                  <a:srgbClr val="C00000"/>
                </a:solidFill>
              </a:rPr>
              <a:t>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err="1" smtClean="0"/>
              <a:t>баланың</a:t>
            </a:r>
            <a:r>
              <a:rPr lang="ru-RU" dirty="0" smtClean="0"/>
              <a:t> </a:t>
            </a:r>
            <a:r>
              <a:rPr lang="ru-RU" dirty="0" err="1"/>
              <a:t>қоршаған</a:t>
            </a:r>
            <a:r>
              <a:rPr lang="ru-RU" dirty="0"/>
              <a:t> </a:t>
            </a:r>
            <a:r>
              <a:rPr lang="ru-RU" dirty="0" err="1"/>
              <a:t>ортадан</a:t>
            </a:r>
            <a:r>
              <a:rPr lang="ru-RU" dirty="0"/>
              <a:t> </a:t>
            </a:r>
            <a:r>
              <a:rPr lang="ru-RU" dirty="0" err="1"/>
              <a:t>ересек</a:t>
            </a:r>
            <a:r>
              <a:rPr lang="ru-RU" dirty="0"/>
              <a:t> </a:t>
            </a:r>
            <a:r>
              <a:rPr lang="ru-RU" dirty="0" err="1"/>
              <a:t>адамды</a:t>
            </a:r>
            <a:r>
              <a:rPr lang="ru-RU" dirty="0"/>
              <a:t> </a:t>
            </a:r>
            <a:r>
              <a:rPr lang="ru-RU" dirty="0" err="1"/>
              <a:t>бөліп</a:t>
            </a:r>
            <a:r>
              <a:rPr lang="ru-RU" dirty="0"/>
              <a:t> </a:t>
            </a:r>
            <a:r>
              <a:rPr lang="ru-RU" dirty="0" err="1"/>
              <a:t>алуы</a:t>
            </a:r>
            <a:r>
              <a:rPr lang="ru-RU" dirty="0"/>
              <a:t> (тына </a:t>
            </a:r>
            <a:r>
              <a:rPr lang="ru-RU" dirty="0" err="1"/>
              <a:t>қалуы</a:t>
            </a:r>
            <a:r>
              <a:rPr lang="ru-RU" dirty="0"/>
              <a:t>), </a:t>
            </a:r>
            <a:r>
              <a:rPr lang="ru-RU" dirty="0" err="1"/>
              <a:t>сөйлеген</a:t>
            </a:r>
            <a:r>
              <a:rPr lang="ru-RU" dirty="0"/>
              <a:t> </a:t>
            </a:r>
            <a:r>
              <a:rPr lang="ru-RU" dirty="0" err="1"/>
              <a:t>ересектің</a:t>
            </a:r>
            <a:r>
              <a:rPr lang="ru-RU" dirty="0"/>
              <a:t> бет </a:t>
            </a:r>
            <a:r>
              <a:rPr lang="ru-RU" dirty="0" err="1"/>
              <a:t>əлпетіне</a:t>
            </a:r>
            <a:r>
              <a:rPr lang="ru-RU" dirty="0"/>
              <a:t> </a:t>
            </a:r>
            <a:r>
              <a:rPr lang="ru-RU" dirty="0" err="1"/>
              <a:t>тоқтап</a:t>
            </a:r>
            <a:r>
              <a:rPr lang="ru-RU" dirty="0"/>
              <a:t>, </a:t>
            </a:r>
            <a:r>
              <a:rPr lang="ru-RU" dirty="0" err="1"/>
              <a:t>оған</a:t>
            </a:r>
            <a:r>
              <a:rPr lang="ru-RU" dirty="0"/>
              <a:t> </a:t>
            </a:r>
            <a:r>
              <a:rPr lang="ru-RU" dirty="0" err="1"/>
              <a:t>құлақ</a:t>
            </a:r>
            <a:r>
              <a:rPr lang="ru-RU" dirty="0"/>
              <a:t> </a:t>
            </a:r>
            <a:r>
              <a:rPr lang="ru-RU" dirty="0" err="1"/>
              <a:t>салып</a:t>
            </a:r>
            <a:r>
              <a:rPr lang="ru-RU" dirty="0"/>
              <a:t>, </a:t>
            </a:r>
            <a:r>
              <a:rPr lang="ru-RU" dirty="0" err="1"/>
              <a:t>назар</a:t>
            </a:r>
            <a:r>
              <a:rPr lang="ru-RU" dirty="0"/>
              <a:t> </a:t>
            </a:r>
            <a:r>
              <a:rPr lang="ru-RU" dirty="0" err="1"/>
              <a:t>аудару</a:t>
            </a:r>
            <a:r>
              <a:rPr lang="ru-RU" dirty="0"/>
              <a:t>; 2) </a:t>
            </a:r>
            <a:r>
              <a:rPr lang="ru-RU" dirty="0" err="1"/>
              <a:t>ересекпен</a:t>
            </a:r>
            <a:r>
              <a:rPr lang="ru-RU" dirty="0"/>
              <a:t> </a:t>
            </a:r>
            <a:r>
              <a:rPr lang="ru-RU" dirty="0" err="1"/>
              <a:t>ым</a:t>
            </a:r>
            <a:r>
              <a:rPr lang="ru-RU" dirty="0"/>
              <a:t> (</a:t>
            </a:r>
            <a:r>
              <a:rPr lang="ru-RU" dirty="0" err="1"/>
              <a:t>күлімсіреуі</a:t>
            </a:r>
            <a:r>
              <a:rPr lang="ru-RU" dirty="0"/>
              <a:t>) </a:t>
            </a:r>
            <a:r>
              <a:rPr lang="ru-RU" dirty="0" err="1"/>
              <a:t>жəне</a:t>
            </a:r>
            <a:r>
              <a:rPr lang="ru-RU" dirty="0"/>
              <a:t> </a:t>
            </a:r>
            <a:r>
              <a:rPr lang="ru-RU" dirty="0" err="1"/>
              <a:t>ерекше</a:t>
            </a:r>
            <a:r>
              <a:rPr lang="ru-RU" dirty="0"/>
              <a:t> </a:t>
            </a:r>
            <a:r>
              <a:rPr lang="ru-RU" dirty="0" err="1"/>
              <a:t>дыбыс</a:t>
            </a:r>
            <a:r>
              <a:rPr lang="ru-RU" dirty="0"/>
              <a:t> (</a:t>
            </a:r>
            <a:r>
              <a:rPr lang="ru-RU" dirty="0" err="1"/>
              <a:t>айқайлауы</a:t>
            </a:r>
            <a:r>
              <a:rPr lang="ru-RU" dirty="0"/>
              <a:t>, </a:t>
            </a:r>
            <a:r>
              <a:rPr lang="ru-RU" dirty="0" err="1"/>
              <a:t>уілдеуі</a:t>
            </a:r>
            <a:r>
              <a:rPr lang="ru-RU" dirty="0"/>
              <a:t>, </a:t>
            </a:r>
            <a:r>
              <a:rPr lang="ru-RU" dirty="0" err="1"/>
              <a:t>былдырлауы</a:t>
            </a:r>
            <a:r>
              <a:rPr lang="ru-RU" dirty="0"/>
              <a:t>)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жүзеге</a:t>
            </a:r>
            <a:r>
              <a:rPr lang="ru-RU" dirty="0"/>
              <a:t> </a:t>
            </a:r>
            <a:r>
              <a:rPr lang="ru-RU" dirty="0" err="1"/>
              <a:t>асатын</a:t>
            </a:r>
            <a:r>
              <a:rPr lang="ru-RU" dirty="0"/>
              <a:t> </a:t>
            </a:r>
            <a:r>
              <a:rPr lang="ru-RU" dirty="0" err="1"/>
              <a:t>қарым-қатынасы</a:t>
            </a:r>
            <a:r>
              <a:rPr lang="ru-RU" dirty="0"/>
              <a:t>; 3) </a:t>
            </a:r>
            <a:r>
              <a:rPr lang="ru-RU" dirty="0" err="1"/>
              <a:t>ересекті</a:t>
            </a:r>
            <a:r>
              <a:rPr lang="ru-RU" dirty="0"/>
              <a:t> </a:t>
            </a:r>
            <a:r>
              <a:rPr lang="ru-RU" dirty="0" err="1"/>
              <a:t>белсенді</a:t>
            </a:r>
            <a:r>
              <a:rPr lang="ru-RU" dirty="0"/>
              <a:t> </a:t>
            </a:r>
            <a:r>
              <a:rPr lang="ru-RU" dirty="0" err="1"/>
              <a:t>түрде</a:t>
            </a:r>
            <a:r>
              <a:rPr lang="ru-RU" dirty="0"/>
              <a:t> </a:t>
            </a:r>
            <a:r>
              <a:rPr lang="ru-RU" dirty="0" err="1"/>
              <a:t>қарым-қатынасқа</a:t>
            </a:r>
            <a:r>
              <a:rPr lang="ru-RU" dirty="0"/>
              <a:t> </a:t>
            </a:r>
            <a:r>
              <a:rPr lang="ru-RU" dirty="0" err="1"/>
              <a:t>тарту</a:t>
            </a:r>
            <a:r>
              <a:rPr lang="ru-RU" dirty="0"/>
              <a:t> (</a:t>
            </a:r>
            <a:r>
              <a:rPr lang="ru-RU" dirty="0" err="1"/>
              <a:t>денесінің</a:t>
            </a:r>
            <a:r>
              <a:rPr lang="ru-RU" dirty="0"/>
              <a:t>, </a:t>
            </a:r>
            <a:r>
              <a:rPr lang="ru-RU" dirty="0" err="1"/>
              <a:t>аяқ-қолдарының</a:t>
            </a:r>
            <a:r>
              <a:rPr lang="ru-RU" dirty="0"/>
              <a:t> </a:t>
            </a:r>
            <a:r>
              <a:rPr lang="ru-RU" dirty="0" err="1"/>
              <a:t>қозғалысы</a:t>
            </a:r>
            <a:r>
              <a:rPr lang="ru-RU" dirty="0"/>
              <a:t>); Осы </a:t>
            </a:r>
            <a:r>
              <a:rPr lang="ru-RU" dirty="0" err="1"/>
              <a:t>компоненттердің</a:t>
            </a:r>
            <a:r>
              <a:rPr lang="ru-RU" dirty="0"/>
              <a:t> </a:t>
            </a:r>
            <a:r>
              <a:rPr lang="ru-RU" dirty="0" err="1"/>
              <a:t>барлығы</a:t>
            </a:r>
            <a:r>
              <a:rPr lang="ru-RU" dirty="0"/>
              <a:t> </a:t>
            </a:r>
            <a:r>
              <a:rPr lang="ru-RU" dirty="0" err="1"/>
              <a:t>нəрестенің</a:t>
            </a:r>
            <a:r>
              <a:rPr lang="ru-RU" dirty="0"/>
              <a:t> </a:t>
            </a:r>
            <a:r>
              <a:rPr lang="ru-RU" dirty="0" err="1"/>
              <a:t>мінез-құлқында</a:t>
            </a:r>
            <a:r>
              <a:rPr lang="ru-RU" dirty="0"/>
              <a:t> </a:t>
            </a:r>
            <a:r>
              <a:rPr lang="ru-RU" dirty="0" err="1"/>
              <a:t>кешенді</a:t>
            </a:r>
            <a:r>
              <a:rPr lang="ru-RU" dirty="0"/>
              <a:t> </a:t>
            </a:r>
            <a:r>
              <a:rPr lang="ru-RU" dirty="0" err="1"/>
              <a:t>түрде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уақытта</a:t>
            </a:r>
            <a:r>
              <a:rPr lang="ru-RU" dirty="0"/>
              <a:t> </a:t>
            </a:r>
            <a:r>
              <a:rPr lang="ru-RU" dirty="0" err="1"/>
              <a:t>байқалады</a:t>
            </a:r>
            <a:r>
              <a:rPr lang="ru-RU" dirty="0"/>
              <a:t>. </a:t>
            </a:r>
            <a:r>
              <a:rPr lang="ru-RU" dirty="0" err="1"/>
              <a:t>Жандану</a:t>
            </a:r>
            <a:r>
              <a:rPr lang="ru-RU" dirty="0"/>
              <a:t> </a:t>
            </a:r>
            <a:r>
              <a:rPr lang="ru-RU" dirty="0" err="1"/>
              <a:t>кешені</a:t>
            </a:r>
            <a:r>
              <a:rPr lang="ru-RU" dirty="0"/>
              <a:t> 2,5 ай </a:t>
            </a:r>
            <a:r>
              <a:rPr lang="ru-RU" dirty="0" err="1"/>
              <a:t>шамасында</a:t>
            </a:r>
            <a:r>
              <a:rPr lang="ru-RU" dirty="0"/>
              <a:t> </a:t>
            </a:r>
            <a:r>
              <a:rPr lang="ru-RU" dirty="0" err="1"/>
              <a:t>қалыптасып</a:t>
            </a:r>
            <a:r>
              <a:rPr lang="ru-RU" dirty="0"/>
              <a:t>, 4 </a:t>
            </a:r>
            <a:r>
              <a:rPr lang="ru-RU" dirty="0" err="1"/>
              <a:t>айға</a:t>
            </a:r>
            <a:r>
              <a:rPr lang="ru-RU" dirty="0"/>
              <a:t> </a:t>
            </a:r>
            <a:r>
              <a:rPr lang="ru-RU" dirty="0" err="1"/>
              <a:t>дейін</a:t>
            </a:r>
            <a:r>
              <a:rPr lang="ru-RU" dirty="0"/>
              <a:t> </a:t>
            </a:r>
            <a:r>
              <a:rPr lang="ru-RU" dirty="0" err="1"/>
              <a:t>қарқыны</a:t>
            </a:r>
            <a:r>
              <a:rPr lang="ru-RU" dirty="0"/>
              <a:t> </a:t>
            </a:r>
            <a:r>
              <a:rPr lang="ru-RU" dirty="0" err="1"/>
              <a:t>ұлғая</a:t>
            </a:r>
            <a:r>
              <a:rPr lang="ru-RU" dirty="0"/>
              <a:t> </a:t>
            </a:r>
            <a:r>
              <a:rPr lang="ru-RU" dirty="0" err="1"/>
              <a:t>береді</a:t>
            </a:r>
            <a:r>
              <a:rPr lang="ru-RU" dirty="0"/>
              <a:t>. Осы </a:t>
            </a:r>
            <a:r>
              <a:rPr lang="ru-RU" dirty="0" err="1"/>
              <a:t>кезеңнен</a:t>
            </a:r>
            <a:r>
              <a:rPr lang="ru-RU" dirty="0"/>
              <a:t> </a:t>
            </a:r>
            <a:r>
              <a:rPr lang="ru-RU" dirty="0" err="1"/>
              <a:t>кейін</a:t>
            </a:r>
            <a:r>
              <a:rPr lang="ru-RU" dirty="0"/>
              <a:t>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ыдырай</a:t>
            </a:r>
            <a:r>
              <a:rPr lang="ru-RU" dirty="0"/>
              <a:t> </a:t>
            </a:r>
            <a:r>
              <a:rPr lang="ru-RU" dirty="0" err="1"/>
              <a:t>бастайды</a:t>
            </a:r>
            <a:r>
              <a:rPr lang="ru-RU" dirty="0"/>
              <a:t> да,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жеке</a:t>
            </a:r>
            <a:r>
              <a:rPr lang="ru-RU" dirty="0"/>
              <a:t> </a:t>
            </a:r>
            <a:r>
              <a:rPr lang="ru-RU" dirty="0" err="1"/>
              <a:t>компоненттері</a:t>
            </a:r>
            <a:r>
              <a:rPr lang="ru-RU" dirty="0"/>
              <a:t> </a:t>
            </a:r>
            <a:r>
              <a:rPr lang="ru-RU" dirty="0" err="1"/>
              <a:t>салыстырмалы</a:t>
            </a:r>
            <a:r>
              <a:rPr lang="ru-RU" dirty="0"/>
              <a:t> </a:t>
            </a:r>
            <a:r>
              <a:rPr lang="ru-RU" dirty="0" err="1"/>
              <a:t>түрде</a:t>
            </a:r>
            <a:r>
              <a:rPr lang="ru-RU" dirty="0"/>
              <a:t> </a:t>
            </a:r>
            <a:r>
              <a:rPr lang="ru-RU" dirty="0" err="1"/>
              <a:t>тəуелсіздікке</a:t>
            </a:r>
            <a:r>
              <a:rPr lang="ru-RU" dirty="0"/>
              <a:t> </a:t>
            </a:r>
            <a:r>
              <a:rPr lang="ru-RU" dirty="0" err="1"/>
              <a:t>ие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, бала </a:t>
            </a:r>
            <a:r>
              <a:rPr lang="ru-RU" dirty="0" err="1"/>
              <a:t>мінез-құлқының</a:t>
            </a:r>
            <a:r>
              <a:rPr lang="ru-RU" dirty="0"/>
              <a:t> </a:t>
            </a:r>
            <a:r>
              <a:rPr lang="ru-RU" dirty="0" err="1"/>
              <a:t>жаңа</a:t>
            </a:r>
            <a:r>
              <a:rPr lang="ru-RU" dirty="0"/>
              <a:t> </a:t>
            </a:r>
            <a:r>
              <a:rPr lang="ru-RU" dirty="0" err="1"/>
              <a:t>формалары</a:t>
            </a:r>
            <a:r>
              <a:rPr lang="ru-RU" dirty="0"/>
              <a:t> </a:t>
            </a:r>
            <a:r>
              <a:rPr lang="ru-RU" dirty="0" err="1"/>
              <a:t>туындайды</a:t>
            </a:r>
            <a:r>
              <a:rPr lang="ru-RU" dirty="0"/>
              <a:t>. </a:t>
            </a:r>
            <a:r>
              <a:rPr lang="ru-RU" dirty="0" err="1"/>
              <a:t>Жандану</a:t>
            </a:r>
            <a:r>
              <a:rPr lang="ru-RU" dirty="0"/>
              <a:t> </a:t>
            </a:r>
            <a:r>
              <a:rPr lang="ru-RU" dirty="0" err="1"/>
              <a:t>кешенінің</a:t>
            </a:r>
            <a:r>
              <a:rPr lang="ru-RU" dirty="0"/>
              <a:t> даму </a:t>
            </a:r>
            <a:r>
              <a:rPr lang="ru-RU" dirty="0" err="1"/>
              <a:t>заңдылықтары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қарым-қатынасты</a:t>
            </a:r>
            <a:r>
              <a:rPr lang="ru-RU" dirty="0"/>
              <a:t> </a:t>
            </a:r>
            <a:r>
              <a:rPr lang="ru-RU" dirty="0" err="1"/>
              <a:t>орнату</a:t>
            </a:r>
            <a:r>
              <a:rPr lang="ru-RU" dirty="0"/>
              <a:t> </a:t>
            </a:r>
            <a:r>
              <a:rPr lang="ru-RU" dirty="0" err="1"/>
              <a:t>бастамашылдығы</a:t>
            </a:r>
            <a:r>
              <a:rPr lang="ru-RU" dirty="0"/>
              <a:t> </a:t>
            </a:r>
            <a:r>
              <a:rPr lang="ru-RU" dirty="0" err="1"/>
              <a:t>ересектен</a:t>
            </a:r>
            <a:r>
              <a:rPr lang="ru-RU" dirty="0"/>
              <a:t> </a:t>
            </a:r>
            <a:r>
              <a:rPr lang="ru-RU" dirty="0" err="1"/>
              <a:t>балаға</a:t>
            </a:r>
            <a:r>
              <a:rPr lang="ru-RU" dirty="0"/>
              <a:t> </a:t>
            </a:r>
            <a:r>
              <a:rPr lang="ru-RU" dirty="0" err="1"/>
              <a:t>біртіндеп</a:t>
            </a:r>
            <a:r>
              <a:rPr lang="ru-RU" dirty="0"/>
              <a:t> </a:t>
            </a:r>
            <a:r>
              <a:rPr lang="ru-RU" dirty="0" err="1"/>
              <a:t>көше</a:t>
            </a:r>
            <a:r>
              <a:rPr lang="ru-RU" dirty="0"/>
              <a:t> </a:t>
            </a:r>
            <a:r>
              <a:rPr lang="ru-RU" dirty="0" err="1"/>
              <a:t>бастайды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5811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М. И. Лисина </a:t>
            </a:r>
            <a:r>
              <a:rPr lang="ru-RU" sz="3600" dirty="0" err="1">
                <a:solidFill>
                  <a:srgbClr val="C00000"/>
                </a:solidFill>
              </a:rPr>
              <a:t>баланың</a:t>
            </a:r>
            <a:r>
              <a:rPr lang="ru-RU" sz="3600" dirty="0">
                <a:solidFill>
                  <a:srgbClr val="C00000"/>
                </a:solidFill>
              </a:rPr>
              <a:t> </a:t>
            </a:r>
            <a:r>
              <a:rPr lang="ru-RU" sz="3600" dirty="0" err="1">
                <a:solidFill>
                  <a:srgbClr val="C00000"/>
                </a:solidFill>
              </a:rPr>
              <a:t>қарым-қатынасқа</a:t>
            </a:r>
            <a:r>
              <a:rPr lang="ru-RU" sz="3600" dirty="0">
                <a:solidFill>
                  <a:srgbClr val="C00000"/>
                </a:solidFill>
              </a:rPr>
              <a:t> </a:t>
            </a:r>
            <a:r>
              <a:rPr lang="ru-RU" sz="3600" dirty="0" err="1">
                <a:solidFill>
                  <a:srgbClr val="C00000"/>
                </a:solidFill>
              </a:rPr>
              <a:t>мұқтаж</a:t>
            </a:r>
            <a:r>
              <a:rPr lang="ru-RU" sz="3600" dirty="0">
                <a:solidFill>
                  <a:srgbClr val="C00000"/>
                </a:solidFill>
              </a:rPr>
              <a:t> </a:t>
            </a:r>
            <a:r>
              <a:rPr lang="ru-RU" sz="3600" dirty="0" err="1">
                <a:solidFill>
                  <a:srgbClr val="C00000"/>
                </a:solidFill>
              </a:rPr>
              <a:t>болуының</a:t>
            </a:r>
            <a:r>
              <a:rPr lang="ru-RU" sz="3600" dirty="0">
                <a:solidFill>
                  <a:srgbClr val="C00000"/>
                </a:solidFill>
              </a:rPr>
              <a:t> </a:t>
            </a:r>
            <a:r>
              <a:rPr lang="ru-RU" sz="3600" dirty="0" err="1">
                <a:solidFill>
                  <a:srgbClr val="C00000"/>
                </a:solidFill>
              </a:rPr>
              <a:t>төмендегідей</a:t>
            </a:r>
            <a:r>
              <a:rPr lang="ru-RU" sz="3600" dirty="0">
                <a:solidFill>
                  <a:srgbClr val="C00000"/>
                </a:solidFill>
              </a:rPr>
              <a:t> </a:t>
            </a:r>
            <a:r>
              <a:rPr lang="ru-RU" sz="3600" dirty="0" err="1">
                <a:solidFill>
                  <a:srgbClr val="C00000"/>
                </a:solidFill>
              </a:rPr>
              <a:t>белгілерін</a:t>
            </a:r>
            <a:r>
              <a:rPr lang="ru-RU" sz="3600" dirty="0">
                <a:solidFill>
                  <a:srgbClr val="C00000"/>
                </a:solidFill>
              </a:rPr>
              <a:t> </a:t>
            </a:r>
            <a:r>
              <a:rPr lang="ru-RU" sz="3600" dirty="0" err="1">
                <a:solidFill>
                  <a:srgbClr val="C00000"/>
                </a:solidFill>
              </a:rPr>
              <a:t>көрсетеді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/>
              <a:t>Алтыншы</a:t>
            </a:r>
            <a:r>
              <a:rPr lang="ru-RU" dirty="0"/>
              <a:t> айда </a:t>
            </a:r>
            <a:r>
              <a:rPr lang="ru-RU" dirty="0" err="1"/>
              <a:t>жандану</a:t>
            </a:r>
            <a:r>
              <a:rPr lang="ru-RU" dirty="0"/>
              <a:t> </a:t>
            </a:r>
            <a:r>
              <a:rPr lang="ru-RU" dirty="0" err="1"/>
              <a:t>кешені</a:t>
            </a:r>
            <a:r>
              <a:rPr lang="ru-RU" dirty="0"/>
              <a:t> </a:t>
            </a:r>
            <a:r>
              <a:rPr lang="ru-RU" dirty="0" err="1"/>
              <a:t>баланың</a:t>
            </a:r>
            <a:r>
              <a:rPr lang="ru-RU" dirty="0"/>
              <a:t> </a:t>
            </a:r>
            <a:r>
              <a:rPr lang="ru-RU" dirty="0" err="1"/>
              <a:t>ересекпен</a:t>
            </a:r>
            <a:r>
              <a:rPr lang="ru-RU" dirty="0"/>
              <a:t> </a:t>
            </a:r>
            <a:r>
              <a:rPr lang="ru-RU" dirty="0" err="1"/>
              <a:t>қарымқатынасының</a:t>
            </a:r>
            <a:r>
              <a:rPr lang="ru-RU" dirty="0"/>
              <a:t> </a:t>
            </a:r>
            <a:r>
              <a:rPr lang="ru-RU" dirty="0" err="1"/>
              <a:t>неғұрлым</a:t>
            </a:r>
            <a:r>
              <a:rPr lang="ru-RU" dirty="0"/>
              <a:t> </a:t>
            </a:r>
            <a:r>
              <a:rPr lang="ru-RU" dirty="0" err="1"/>
              <a:t>күрделі</a:t>
            </a:r>
            <a:r>
              <a:rPr lang="ru-RU" dirty="0"/>
              <a:t> </a:t>
            </a:r>
            <a:r>
              <a:rPr lang="ru-RU" dirty="0" err="1"/>
              <a:t>түрлерімен</a:t>
            </a:r>
            <a:r>
              <a:rPr lang="ru-RU" dirty="0"/>
              <a:t> </a:t>
            </a:r>
            <a:r>
              <a:rPr lang="ru-RU" dirty="0" err="1"/>
              <a:t>алмасады</a:t>
            </a:r>
            <a:r>
              <a:rPr lang="ru-RU" dirty="0"/>
              <a:t>. </a:t>
            </a:r>
            <a:r>
              <a:rPr lang="ru-RU" dirty="0" smtClean="0"/>
              <a:t>: </a:t>
            </a:r>
            <a:r>
              <a:rPr lang="ru-RU" dirty="0"/>
              <a:t>1) </a:t>
            </a:r>
            <a:r>
              <a:rPr lang="ru-RU" dirty="0" err="1"/>
              <a:t>ересекті</a:t>
            </a:r>
            <a:r>
              <a:rPr lang="ru-RU" dirty="0"/>
              <a:t> </a:t>
            </a:r>
            <a:r>
              <a:rPr lang="ru-RU" dirty="0" err="1"/>
              <a:t>тануға</a:t>
            </a:r>
            <a:r>
              <a:rPr lang="ru-RU" dirty="0"/>
              <a:t> </a:t>
            </a:r>
            <a:r>
              <a:rPr lang="ru-RU" dirty="0" err="1"/>
              <a:t>бағыттылықты</a:t>
            </a:r>
            <a:r>
              <a:rPr lang="ru-RU" dirty="0"/>
              <a:t> </a:t>
            </a:r>
            <a:r>
              <a:rPr lang="ru-RU" dirty="0" err="1"/>
              <a:t>анықтайтын</a:t>
            </a:r>
            <a:r>
              <a:rPr lang="ru-RU" dirty="0"/>
              <a:t> </a:t>
            </a:r>
            <a:r>
              <a:rPr lang="ru-RU" dirty="0" err="1"/>
              <a:t>наза</a:t>
            </a:r>
            <a:r>
              <a:rPr lang="ru-RU" dirty="0"/>
              <a:t> мен </a:t>
            </a:r>
            <a:r>
              <a:rPr lang="ru-RU" dirty="0" err="1"/>
              <a:t>қызығушылық</a:t>
            </a:r>
            <a:r>
              <a:rPr lang="ru-RU" dirty="0"/>
              <a:t>; 2) </a:t>
            </a:r>
            <a:r>
              <a:rPr lang="ru-RU" dirty="0" err="1"/>
              <a:t>баланың</a:t>
            </a:r>
            <a:r>
              <a:rPr lang="ru-RU" dirty="0"/>
              <a:t> </a:t>
            </a:r>
            <a:r>
              <a:rPr lang="ru-RU" dirty="0" err="1"/>
              <a:t>бағасын</a:t>
            </a:r>
            <a:r>
              <a:rPr lang="ru-RU" dirty="0"/>
              <a:t> </a:t>
            </a:r>
            <a:r>
              <a:rPr lang="ru-RU" dirty="0" err="1"/>
              <a:t>қамтитын</a:t>
            </a:r>
            <a:r>
              <a:rPr lang="ru-RU" dirty="0"/>
              <a:t> </a:t>
            </a:r>
            <a:r>
              <a:rPr lang="ru-RU" dirty="0" err="1"/>
              <a:t>ересекке</a:t>
            </a:r>
            <a:r>
              <a:rPr lang="ru-RU" dirty="0"/>
              <a:t> </a:t>
            </a:r>
            <a:r>
              <a:rPr lang="ru-RU" dirty="0" err="1"/>
              <a:t>бағытталған</a:t>
            </a:r>
            <a:r>
              <a:rPr lang="ru-RU" dirty="0"/>
              <a:t> </a:t>
            </a:r>
            <a:r>
              <a:rPr lang="ru-RU" dirty="0" err="1"/>
              <a:t>эмоциялы</a:t>
            </a:r>
            <a:r>
              <a:rPr lang="ru-RU" dirty="0"/>
              <a:t> </a:t>
            </a:r>
            <a:r>
              <a:rPr lang="ru-RU" dirty="0" err="1"/>
              <a:t>көріністер</a:t>
            </a:r>
            <a:r>
              <a:rPr lang="ru-RU" dirty="0"/>
              <a:t>; 3) </a:t>
            </a:r>
            <a:r>
              <a:rPr lang="ru-RU" dirty="0" err="1"/>
              <a:t>ересекке</a:t>
            </a:r>
            <a:r>
              <a:rPr lang="ru-RU" dirty="0"/>
              <a:t> </a:t>
            </a:r>
            <a:r>
              <a:rPr lang="ru-RU" dirty="0" err="1"/>
              <a:t>бағытталған</a:t>
            </a:r>
            <a:r>
              <a:rPr lang="ru-RU" dirty="0"/>
              <a:t> </a:t>
            </a:r>
            <a:r>
              <a:rPr lang="ru-RU" dirty="0" err="1"/>
              <a:t>бастамашыл</a:t>
            </a:r>
            <a:r>
              <a:rPr lang="ru-RU" dirty="0"/>
              <a:t> </a:t>
            </a:r>
            <a:r>
              <a:rPr lang="ru-RU" dirty="0" err="1"/>
              <a:t>əрекеттер</a:t>
            </a:r>
            <a:r>
              <a:rPr lang="ru-RU" dirty="0"/>
              <a:t>; 4) </a:t>
            </a:r>
            <a:r>
              <a:rPr lang="ru-RU" dirty="0" err="1"/>
              <a:t>ересекке</a:t>
            </a:r>
            <a:r>
              <a:rPr lang="ru-RU" dirty="0"/>
              <a:t> </a:t>
            </a:r>
            <a:r>
              <a:rPr lang="ru-RU" dirty="0" err="1"/>
              <a:t>қатысты</a:t>
            </a:r>
            <a:r>
              <a:rPr lang="ru-RU" dirty="0"/>
              <a:t> </a:t>
            </a:r>
            <a:r>
              <a:rPr lang="ru-RU" dirty="0" err="1"/>
              <a:t>сезімталдық</a:t>
            </a:r>
            <a:r>
              <a:rPr lang="ru-RU" dirty="0"/>
              <a:t>. Бала </a:t>
            </a:r>
            <a:r>
              <a:rPr lang="ru-RU" dirty="0" err="1"/>
              <a:t>өмірінің</a:t>
            </a:r>
            <a:r>
              <a:rPr lang="ru-RU" dirty="0"/>
              <a:t> </a:t>
            </a:r>
            <a:r>
              <a:rPr lang="ru-RU" dirty="0" err="1"/>
              <a:t>алғашқы</a:t>
            </a:r>
            <a:r>
              <a:rPr lang="ru-RU" dirty="0"/>
              <a:t> </a:t>
            </a:r>
            <a:r>
              <a:rPr lang="ru-RU" dirty="0" err="1"/>
              <a:t>жылының</a:t>
            </a:r>
            <a:r>
              <a:rPr lang="ru-RU" dirty="0"/>
              <a:t> </a:t>
            </a:r>
            <a:r>
              <a:rPr lang="ru-RU" dirty="0" err="1"/>
              <a:t>бірінші</a:t>
            </a:r>
            <a:r>
              <a:rPr lang="ru-RU" dirty="0"/>
              <a:t> </a:t>
            </a:r>
            <a:r>
              <a:rPr lang="ru-RU" dirty="0" err="1"/>
              <a:t>жартысын</a:t>
            </a:r>
            <a:r>
              <a:rPr lang="ru-RU" dirty="0"/>
              <a:t>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ересекпен</a:t>
            </a:r>
            <a:r>
              <a:rPr lang="ru-RU" dirty="0"/>
              <a:t> </a:t>
            </a:r>
            <a:r>
              <a:rPr lang="ru-RU" dirty="0" err="1"/>
              <a:t>эмоциялы</a:t>
            </a:r>
            <a:r>
              <a:rPr lang="ru-RU" dirty="0"/>
              <a:t> </a:t>
            </a:r>
            <a:r>
              <a:rPr lang="ru-RU" dirty="0" err="1"/>
              <a:t>қарым-қатынасының</a:t>
            </a:r>
            <a:r>
              <a:rPr lang="ru-RU" dirty="0"/>
              <a:t> </a:t>
            </a:r>
            <a:r>
              <a:rPr lang="ru-RU" dirty="0" err="1"/>
              <a:t>кезеңі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атауға</a:t>
            </a:r>
            <a:r>
              <a:rPr lang="ru-RU" dirty="0"/>
              <a:t> </a:t>
            </a:r>
            <a:r>
              <a:rPr lang="ru-RU" dirty="0" err="1" smtClean="0"/>
              <a:t>болады</a:t>
            </a:r>
            <a:r>
              <a:rPr lang="ru-RU" dirty="0" smtClean="0"/>
              <a:t>. </a:t>
            </a:r>
            <a:r>
              <a:rPr lang="ru-RU" dirty="0" err="1"/>
              <a:t>Нəрестелердің</a:t>
            </a:r>
            <a:r>
              <a:rPr lang="ru-RU" dirty="0"/>
              <a:t> </a:t>
            </a:r>
            <a:r>
              <a:rPr lang="ru-RU" dirty="0" err="1"/>
              <a:t>қарым-қатынасын</a:t>
            </a:r>
            <a:r>
              <a:rPr lang="ru-RU" dirty="0"/>
              <a:t> </a:t>
            </a:r>
            <a:r>
              <a:rPr lang="ru-RU" dirty="0" err="1"/>
              <a:t>дəлелдейтін</a:t>
            </a:r>
            <a:r>
              <a:rPr lang="ru-RU" dirty="0"/>
              <a:t> </a:t>
            </a:r>
            <a:r>
              <a:rPr lang="ru-RU" dirty="0" err="1"/>
              <a:t>көптеген</a:t>
            </a:r>
            <a:r>
              <a:rPr lang="ru-RU" dirty="0"/>
              <a:t> </a:t>
            </a:r>
            <a:r>
              <a:rPr lang="ru-RU" dirty="0" err="1"/>
              <a:t>белгілер</a:t>
            </a:r>
            <a:r>
              <a:rPr lang="ru-RU" dirty="0"/>
              <a:t> бар: 1) </a:t>
            </a:r>
            <a:r>
              <a:rPr lang="ru-RU" dirty="0" err="1"/>
              <a:t>ересектің</a:t>
            </a:r>
            <a:r>
              <a:rPr lang="ru-RU" dirty="0"/>
              <a:t> </a:t>
            </a:r>
            <a:r>
              <a:rPr lang="ru-RU" dirty="0" err="1"/>
              <a:t>көз</a:t>
            </a:r>
            <a:r>
              <a:rPr lang="ru-RU" dirty="0"/>
              <a:t> </a:t>
            </a:r>
            <a:r>
              <a:rPr lang="ru-RU" dirty="0" err="1"/>
              <a:t>жанарына</a:t>
            </a:r>
            <a:r>
              <a:rPr lang="ru-RU" dirty="0"/>
              <a:t> </a:t>
            </a:r>
            <a:r>
              <a:rPr lang="ru-RU" dirty="0" err="1"/>
              <a:t>қарау</a:t>
            </a:r>
            <a:r>
              <a:rPr lang="ru-RU" dirty="0"/>
              <a:t>; 2) </a:t>
            </a:r>
            <a:r>
              <a:rPr lang="ru-RU" dirty="0" err="1"/>
              <a:t>ересектің</a:t>
            </a:r>
            <a:r>
              <a:rPr lang="ru-RU" dirty="0"/>
              <a:t> </a:t>
            </a:r>
            <a:r>
              <a:rPr lang="ru-RU" dirty="0" err="1"/>
              <a:t>əрекетіне</a:t>
            </a:r>
            <a:r>
              <a:rPr lang="ru-RU" dirty="0"/>
              <a:t> </a:t>
            </a:r>
            <a:r>
              <a:rPr lang="ru-RU" dirty="0" err="1"/>
              <a:t>күлімсіреу</a:t>
            </a:r>
            <a:r>
              <a:rPr lang="ru-RU" dirty="0"/>
              <a:t>; 3) </a:t>
            </a:r>
            <a:r>
              <a:rPr lang="ru-RU" dirty="0" err="1"/>
              <a:t>өз</a:t>
            </a:r>
            <a:r>
              <a:rPr lang="ru-RU" dirty="0"/>
              <a:t> </a:t>
            </a:r>
            <a:r>
              <a:rPr lang="ru-RU" dirty="0" err="1"/>
              <a:t>бетінше</a:t>
            </a:r>
            <a:r>
              <a:rPr lang="ru-RU" dirty="0"/>
              <a:t> </a:t>
            </a:r>
            <a:r>
              <a:rPr lang="ru-RU" dirty="0" err="1"/>
              <a:t>күлімсіреу</a:t>
            </a:r>
            <a:r>
              <a:rPr lang="ru-RU" dirty="0"/>
              <a:t> </a:t>
            </a:r>
            <a:r>
              <a:rPr lang="ru-RU" dirty="0" err="1"/>
              <a:t>жəне</a:t>
            </a:r>
            <a:r>
              <a:rPr lang="ru-RU" dirty="0"/>
              <a:t> </a:t>
            </a:r>
            <a:r>
              <a:rPr lang="ru-RU" dirty="0" err="1"/>
              <a:t>қозғалыс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жандану</a:t>
            </a:r>
            <a:r>
              <a:rPr lang="ru-RU" dirty="0"/>
              <a:t>; 4) </a:t>
            </a:r>
            <a:r>
              <a:rPr lang="ru-RU" dirty="0" err="1"/>
              <a:t>ересектің</a:t>
            </a:r>
            <a:r>
              <a:rPr lang="ru-RU" dirty="0"/>
              <a:t> </a:t>
            </a:r>
            <a:r>
              <a:rPr lang="ru-RU" dirty="0" err="1"/>
              <a:t>қатынасына</a:t>
            </a:r>
            <a:r>
              <a:rPr lang="ru-RU" dirty="0"/>
              <a:t> </a:t>
            </a:r>
            <a:r>
              <a:rPr lang="ru-RU" dirty="0" err="1"/>
              <a:t>жауап</a:t>
            </a:r>
            <a:r>
              <a:rPr lang="ru-RU" dirty="0"/>
              <a:t> беру. </a:t>
            </a:r>
            <a:r>
              <a:rPr lang="ru-RU" dirty="0" err="1"/>
              <a:t>Баланың</a:t>
            </a:r>
            <a:r>
              <a:rPr lang="ru-RU" dirty="0"/>
              <a:t> </a:t>
            </a:r>
            <a:r>
              <a:rPr lang="ru-RU" dirty="0" err="1"/>
              <a:t>ересекпен</a:t>
            </a:r>
            <a:r>
              <a:rPr lang="ru-RU" dirty="0"/>
              <a:t> осы </a:t>
            </a:r>
            <a:r>
              <a:rPr lang="ru-RU" dirty="0" err="1"/>
              <a:t>кезеңдегі</a:t>
            </a:r>
            <a:r>
              <a:rPr lang="ru-RU" dirty="0"/>
              <a:t> </a:t>
            </a:r>
            <a:r>
              <a:rPr lang="ru-RU" dirty="0" err="1"/>
              <a:t>қарым-қатынасы</a:t>
            </a:r>
            <a:r>
              <a:rPr lang="ru-RU" dirty="0"/>
              <a:t> </a:t>
            </a:r>
            <a:r>
              <a:rPr lang="ru-RU" dirty="0" err="1"/>
              <a:t>əлі</a:t>
            </a:r>
            <a:r>
              <a:rPr lang="ru-RU" dirty="0"/>
              <a:t> де </a:t>
            </a:r>
            <a:r>
              <a:rPr lang="ru-RU" dirty="0" err="1"/>
              <a:t>болса</a:t>
            </a:r>
            <a:r>
              <a:rPr lang="ru-RU" dirty="0"/>
              <a:t> </a:t>
            </a:r>
            <a:r>
              <a:rPr lang="ru-RU" dirty="0" err="1"/>
              <a:t>заттармен</a:t>
            </a:r>
            <a:r>
              <a:rPr lang="ru-RU" dirty="0"/>
              <a:t> </a:t>
            </a:r>
            <a:r>
              <a:rPr lang="ru-RU" dirty="0" err="1"/>
              <a:t>жəне</a:t>
            </a:r>
            <a:r>
              <a:rPr lang="ru-RU" dirty="0"/>
              <a:t> </a:t>
            </a:r>
            <a:r>
              <a:rPr lang="ru-RU" dirty="0" err="1"/>
              <a:t>мазмұнды</a:t>
            </a:r>
            <a:r>
              <a:rPr lang="ru-RU" dirty="0"/>
              <a:t> </a:t>
            </a:r>
            <a:r>
              <a:rPr lang="ru-RU" dirty="0" err="1"/>
              <a:t>іс-əрекетпен</a:t>
            </a:r>
            <a:r>
              <a:rPr lang="ru-RU" dirty="0"/>
              <a:t> </a:t>
            </a:r>
            <a:r>
              <a:rPr lang="ru-RU" dirty="0" err="1"/>
              <a:t>жанамаланбайды</a:t>
            </a:r>
            <a:r>
              <a:rPr lang="ru-RU" dirty="0"/>
              <a:t>. </a:t>
            </a:r>
            <a:r>
              <a:rPr lang="ru-RU" dirty="0" err="1"/>
              <a:t>Нəрестенің</a:t>
            </a:r>
            <a:r>
              <a:rPr lang="ru-RU" dirty="0"/>
              <a:t> </a:t>
            </a:r>
            <a:r>
              <a:rPr lang="ru-RU" dirty="0" err="1"/>
              <a:t>ересекпен</a:t>
            </a:r>
            <a:r>
              <a:rPr lang="ru-RU" dirty="0"/>
              <a:t> </a:t>
            </a:r>
            <a:r>
              <a:rPr lang="ru-RU" dirty="0" err="1"/>
              <a:t>жағдаяттық-жеке</a:t>
            </a:r>
            <a:r>
              <a:rPr lang="ru-RU" dirty="0"/>
              <a:t> </a:t>
            </a:r>
            <a:r>
              <a:rPr lang="ru-RU" dirty="0" err="1"/>
              <a:t>қарым-қатынасы</a:t>
            </a:r>
            <a:r>
              <a:rPr lang="ru-RU" dirty="0"/>
              <a:t>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ересектің</a:t>
            </a:r>
            <a:r>
              <a:rPr lang="ru-RU" dirty="0"/>
              <a:t> </a:t>
            </a:r>
            <a:r>
              <a:rPr lang="ru-RU" dirty="0" err="1"/>
              <a:t>көңілін</a:t>
            </a:r>
            <a:r>
              <a:rPr lang="ru-RU" dirty="0"/>
              <a:t> </a:t>
            </a:r>
            <a:r>
              <a:rPr lang="ru-RU" dirty="0" err="1"/>
              <a:t>қажет</a:t>
            </a:r>
            <a:r>
              <a:rPr lang="ru-RU" dirty="0"/>
              <a:t> </a:t>
            </a:r>
            <a:r>
              <a:rPr lang="ru-RU" dirty="0" err="1"/>
              <a:t>етеді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қатынас</a:t>
            </a:r>
            <a:r>
              <a:rPr lang="ru-RU" dirty="0"/>
              <a:t> </a:t>
            </a:r>
            <a:r>
              <a:rPr lang="ru-RU" dirty="0" err="1"/>
              <a:t>экспрессивтімимикалық</a:t>
            </a:r>
            <a:r>
              <a:rPr lang="ru-RU" dirty="0"/>
              <a:t> </a:t>
            </a:r>
            <a:r>
              <a:rPr lang="ru-RU" dirty="0" err="1"/>
              <a:t>құралдармен</a:t>
            </a:r>
            <a:r>
              <a:rPr lang="ru-RU" dirty="0"/>
              <a:t>, </a:t>
            </a:r>
            <a:r>
              <a:rPr lang="ru-RU" dirty="0" err="1"/>
              <a:t>яғни</a:t>
            </a:r>
            <a:r>
              <a:rPr lang="ru-RU" dirty="0"/>
              <a:t> </a:t>
            </a:r>
            <a:r>
              <a:rPr lang="ru-RU" dirty="0" err="1"/>
              <a:t>жандану</a:t>
            </a:r>
            <a:r>
              <a:rPr lang="ru-RU" dirty="0"/>
              <a:t> </a:t>
            </a:r>
            <a:r>
              <a:rPr lang="ru-RU" dirty="0" err="1"/>
              <a:t>кешенінің</a:t>
            </a:r>
            <a:r>
              <a:rPr lang="ru-RU" dirty="0"/>
              <a:t> </a:t>
            </a:r>
            <a:r>
              <a:rPr lang="ru-RU" dirty="0" err="1"/>
              <a:t>құралдарымен</a:t>
            </a:r>
            <a:r>
              <a:rPr lang="ru-RU" dirty="0"/>
              <a:t> </a:t>
            </a:r>
            <a:r>
              <a:rPr lang="ru-RU" dirty="0" err="1"/>
              <a:t>анықталады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44969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Л. С. Выготский </a:t>
            </a:r>
            <a:r>
              <a:rPr lang="ru-RU" sz="3200" dirty="0" err="1">
                <a:solidFill>
                  <a:srgbClr val="C00000"/>
                </a:solidFill>
              </a:rPr>
              <a:t>жаңа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туған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нəрестенің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психикалық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ісəрекетінің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өзгешелігін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сипаттайтын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маңызды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екі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сəтті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ажыратады</a:t>
            </a:r>
            <a:r>
              <a:rPr lang="ru-RU" sz="3200" dirty="0">
                <a:solidFill>
                  <a:srgbClr val="C00000"/>
                </a:solidFill>
              </a:rPr>
              <a:t>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– </a:t>
            </a:r>
            <a:r>
              <a:rPr lang="ru-RU" dirty="0" err="1"/>
              <a:t>жаңа</a:t>
            </a:r>
            <a:r>
              <a:rPr lang="ru-RU" dirty="0"/>
              <a:t> </a:t>
            </a:r>
            <a:r>
              <a:rPr lang="ru-RU" dirty="0" err="1"/>
              <a:t>туған</a:t>
            </a:r>
            <a:r>
              <a:rPr lang="ru-RU" dirty="0"/>
              <a:t> </a:t>
            </a:r>
            <a:r>
              <a:rPr lang="ru-RU" dirty="0" err="1"/>
              <a:t>нəрестенің</a:t>
            </a:r>
            <a:r>
              <a:rPr lang="ru-RU" dirty="0"/>
              <a:t> </a:t>
            </a:r>
            <a:r>
              <a:rPr lang="ru-RU" dirty="0" err="1"/>
              <a:t>психикалық</a:t>
            </a:r>
            <a:r>
              <a:rPr lang="ru-RU" dirty="0"/>
              <a:t> </a:t>
            </a:r>
            <a:r>
              <a:rPr lang="ru-RU" dirty="0" err="1"/>
              <a:t>өмірінде</a:t>
            </a:r>
            <a:r>
              <a:rPr lang="ru-RU" dirty="0"/>
              <a:t> «</a:t>
            </a:r>
            <a:r>
              <a:rPr lang="ru-RU" dirty="0" err="1"/>
              <a:t>аффекті</a:t>
            </a:r>
            <a:r>
              <a:rPr lang="ru-RU" dirty="0"/>
              <a:t> мен </a:t>
            </a:r>
            <a:r>
              <a:rPr lang="ru-RU" dirty="0" err="1"/>
              <a:t>түйсіктің</a:t>
            </a:r>
            <a:r>
              <a:rPr lang="ru-RU" dirty="0"/>
              <a:t> </a:t>
            </a:r>
            <a:r>
              <a:rPr lang="ru-RU" dirty="0" err="1"/>
              <a:t>қоспасын</a:t>
            </a:r>
            <a:r>
              <a:rPr lang="ru-RU" dirty="0"/>
              <a:t>» </a:t>
            </a:r>
            <a:r>
              <a:rPr lang="ru-RU" dirty="0" err="1"/>
              <a:t>анықтайтын</a:t>
            </a:r>
            <a:r>
              <a:rPr lang="ru-RU" dirty="0"/>
              <a:t> </a:t>
            </a:r>
            <a:r>
              <a:rPr lang="ru-RU" dirty="0" err="1"/>
              <a:t>дифференциалданбаған</a:t>
            </a:r>
            <a:r>
              <a:rPr lang="ru-RU" dirty="0"/>
              <a:t>, </a:t>
            </a:r>
            <a:r>
              <a:rPr lang="ru-RU" dirty="0" err="1"/>
              <a:t>бөлшектенбеген</a:t>
            </a:r>
            <a:r>
              <a:rPr lang="ru-RU" dirty="0"/>
              <a:t> </a:t>
            </a:r>
            <a:r>
              <a:rPr lang="ru-RU" dirty="0" err="1"/>
              <a:t>күйзелістер</a:t>
            </a:r>
            <a:r>
              <a:rPr lang="ru-RU" dirty="0"/>
              <a:t> </a:t>
            </a:r>
            <a:r>
              <a:rPr lang="ru-RU" dirty="0" err="1"/>
              <a:t>басым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; – </a:t>
            </a:r>
            <a:r>
              <a:rPr lang="ru-RU" dirty="0" err="1"/>
              <a:t>жаңа</a:t>
            </a:r>
            <a:r>
              <a:rPr lang="ru-RU" dirty="0"/>
              <a:t> </a:t>
            </a:r>
            <a:r>
              <a:rPr lang="ru-RU" dirty="0" err="1"/>
              <a:t>туған</a:t>
            </a:r>
            <a:r>
              <a:rPr lang="ru-RU" dirty="0"/>
              <a:t> </a:t>
            </a:r>
            <a:r>
              <a:rPr lang="ru-RU" dirty="0" err="1"/>
              <a:t>нəрестенің</a:t>
            </a:r>
            <a:r>
              <a:rPr lang="ru-RU" dirty="0"/>
              <a:t> </a:t>
            </a:r>
            <a:r>
              <a:rPr lang="ru-RU" dirty="0" err="1"/>
              <a:t>психикасы</a:t>
            </a:r>
            <a:r>
              <a:rPr lang="ru-RU" dirty="0"/>
              <a:t> «</a:t>
            </a:r>
            <a:r>
              <a:rPr lang="ru-RU" dirty="0" err="1"/>
              <a:t>өзін</a:t>
            </a:r>
            <a:r>
              <a:rPr lang="ru-RU" dirty="0"/>
              <a:t> </a:t>
            </a:r>
            <a:r>
              <a:rPr lang="ru-RU" dirty="0" err="1"/>
              <a:t>жəне</a:t>
            </a:r>
            <a:r>
              <a:rPr lang="ru-RU" dirty="0"/>
              <a:t> </a:t>
            </a:r>
            <a:r>
              <a:rPr lang="ru-RU" dirty="0" err="1"/>
              <a:t>күйзелістерін</a:t>
            </a:r>
            <a:r>
              <a:rPr lang="ru-RU" dirty="0"/>
              <a:t> </a:t>
            </a:r>
            <a:r>
              <a:rPr lang="ru-RU" dirty="0" err="1"/>
              <a:t>объектівті</a:t>
            </a:r>
            <a:r>
              <a:rPr lang="ru-RU" dirty="0"/>
              <a:t> </a:t>
            </a:r>
            <a:r>
              <a:rPr lang="ru-RU" dirty="0" err="1"/>
              <a:t>дүниелерді</a:t>
            </a:r>
            <a:r>
              <a:rPr lang="ru-RU" dirty="0"/>
              <a:t> </a:t>
            </a:r>
            <a:r>
              <a:rPr lang="ru-RU" dirty="0" err="1"/>
              <a:t>қабылдаудан</a:t>
            </a:r>
            <a:r>
              <a:rPr lang="ru-RU" dirty="0"/>
              <a:t> </a:t>
            </a:r>
            <a:r>
              <a:rPr lang="ru-RU" dirty="0" err="1"/>
              <a:t>ажырата</a:t>
            </a:r>
            <a:r>
              <a:rPr lang="ru-RU" dirty="0"/>
              <a:t> </a:t>
            </a:r>
            <a:r>
              <a:rPr lang="ru-RU" dirty="0" err="1"/>
              <a:t>алмайды</a:t>
            </a:r>
            <a:r>
              <a:rPr lang="ru-RU" dirty="0"/>
              <a:t>, </a:t>
            </a:r>
            <a:r>
              <a:rPr lang="ru-RU" dirty="0" err="1"/>
              <a:t>əлеуметтік</a:t>
            </a:r>
            <a:r>
              <a:rPr lang="ru-RU" dirty="0"/>
              <a:t> </a:t>
            </a:r>
            <a:r>
              <a:rPr lang="ru-RU" dirty="0" err="1"/>
              <a:t>жəне</a:t>
            </a:r>
            <a:r>
              <a:rPr lang="ru-RU" dirty="0"/>
              <a:t> </a:t>
            </a:r>
            <a:r>
              <a:rPr lang="ru-RU" dirty="0" err="1"/>
              <a:t>физикалық</a:t>
            </a:r>
            <a:r>
              <a:rPr lang="ru-RU" dirty="0"/>
              <a:t> </a:t>
            </a:r>
            <a:r>
              <a:rPr lang="ru-RU" dirty="0" err="1"/>
              <a:t>нысандарды</a:t>
            </a:r>
            <a:r>
              <a:rPr lang="ru-RU" dirty="0"/>
              <a:t> </a:t>
            </a:r>
            <a:r>
              <a:rPr lang="ru-RU" dirty="0" err="1"/>
              <a:t>дифференциялай</a:t>
            </a:r>
            <a:r>
              <a:rPr lang="ru-RU" dirty="0"/>
              <a:t> </a:t>
            </a:r>
            <a:r>
              <a:rPr lang="ru-RU" dirty="0" err="1"/>
              <a:t>алмайды</a:t>
            </a:r>
            <a:r>
              <a:rPr lang="ru-RU" dirty="0"/>
              <a:t>». – </a:t>
            </a:r>
            <a:r>
              <a:rPr lang="ru-RU" dirty="0" err="1"/>
              <a:t>жаңа</a:t>
            </a:r>
            <a:r>
              <a:rPr lang="ru-RU" dirty="0"/>
              <a:t> </a:t>
            </a:r>
            <a:r>
              <a:rPr lang="ru-RU" dirty="0" err="1"/>
              <a:t>туған</a:t>
            </a:r>
            <a:r>
              <a:rPr lang="ru-RU" dirty="0"/>
              <a:t> </a:t>
            </a:r>
            <a:r>
              <a:rPr lang="ru-RU" dirty="0" err="1"/>
              <a:t>нəрестенің</a:t>
            </a:r>
            <a:r>
              <a:rPr lang="ru-RU" dirty="0"/>
              <a:t> </a:t>
            </a:r>
            <a:r>
              <a:rPr lang="ru-RU" dirty="0" err="1"/>
              <a:t>алғашқы</a:t>
            </a:r>
            <a:r>
              <a:rPr lang="ru-RU" dirty="0"/>
              <a:t> </a:t>
            </a:r>
            <a:r>
              <a:rPr lang="ru-RU" dirty="0" err="1"/>
              <a:t>күндері</a:t>
            </a:r>
            <a:r>
              <a:rPr lang="ru-RU" dirty="0"/>
              <a:t>, </a:t>
            </a:r>
            <a:r>
              <a:rPr lang="ru-RU" dirty="0" err="1"/>
              <a:t>апталары</a:t>
            </a:r>
            <a:r>
              <a:rPr lang="ru-RU" dirty="0"/>
              <a:t> </a:t>
            </a:r>
            <a:r>
              <a:rPr lang="ru-RU" dirty="0" err="1"/>
              <a:t>бұл</a:t>
            </a:r>
            <a:r>
              <a:rPr lang="ru-RU" dirty="0"/>
              <a:t> – </a:t>
            </a:r>
            <a:r>
              <a:rPr lang="ru-RU" dirty="0" err="1"/>
              <a:t>құрсақтағы</a:t>
            </a:r>
            <a:r>
              <a:rPr lang="ru-RU" dirty="0"/>
              <a:t> </a:t>
            </a:r>
            <a:r>
              <a:rPr lang="ru-RU" dirty="0" err="1"/>
              <a:t>жəне</a:t>
            </a:r>
            <a:r>
              <a:rPr lang="ru-RU" dirty="0"/>
              <a:t> </a:t>
            </a:r>
            <a:r>
              <a:rPr lang="ru-RU" dirty="0" err="1"/>
              <a:t>құрсақтан</a:t>
            </a:r>
            <a:r>
              <a:rPr lang="ru-RU" dirty="0"/>
              <a:t> </a:t>
            </a:r>
            <a:r>
              <a:rPr lang="ru-RU" dirty="0" err="1"/>
              <a:t>тыс</a:t>
            </a:r>
            <a:r>
              <a:rPr lang="ru-RU" dirty="0"/>
              <a:t> </a:t>
            </a:r>
            <a:r>
              <a:rPr lang="ru-RU" dirty="0" err="1"/>
              <a:t>өмірдің</a:t>
            </a:r>
            <a:r>
              <a:rPr lang="ru-RU" dirty="0"/>
              <a:t> </a:t>
            </a:r>
            <a:r>
              <a:rPr lang="ru-RU" dirty="0" err="1"/>
              <a:t>арасындағы</a:t>
            </a:r>
            <a:r>
              <a:rPr lang="ru-RU" dirty="0"/>
              <a:t> </a:t>
            </a:r>
            <a:r>
              <a:rPr lang="ru-RU" dirty="0" err="1"/>
              <a:t>аралық</a:t>
            </a:r>
            <a:r>
              <a:rPr lang="ru-RU" dirty="0"/>
              <a:t> </a:t>
            </a:r>
            <a:r>
              <a:rPr lang="ru-RU" dirty="0" err="1"/>
              <a:t>кезең</a:t>
            </a:r>
            <a:r>
              <a:rPr lang="ru-RU" dirty="0"/>
              <a:t>. Бала </a:t>
            </a:r>
            <a:r>
              <a:rPr lang="ru-RU" dirty="0" err="1"/>
              <a:t>үнемі</a:t>
            </a:r>
            <a:r>
              <a:rPr lang="ru-RU" dirty="0"/>
              <a:t> </a:t>
            </a:r>
            <a:r>
              <a:rPr lang="ru-RU" dirty="0" err="1"/>
              <a:t>үздіксіз</a:t>
            </a:r>
            <a:r>
              <a:rPr lang="ru-RU" dirty="0"/>
              <a:t> </a:t>
            </a:r>
            <a:r>
              <a:rPr lang="ru-RU" dirty="0" err="1"/>
              <a:t>қалғу</a:t>
            </a:r>
            <a:r>
              <a:rPr lang="ru-RU" dirty="0"/>
              <a:t> </a:t>
            </a:r>
            <a:r>
              <a:rPr lang="ru-RU" dirty="0" err="1"/>
              <a:t>күйінде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, </a:t>
            </a:r>
            <a:r>
              <a:rPr lang="ru-RU" dirty="0" err="1"/>
              <a:t>эмбриондық</a:t>
            </a:r>
            <a:r>
              <a:rPr lang="ru-RU" dirty="0"/>
              <a:t> </a:t>
            </a:r>
            <a:r>
              <a:rPr lang="ru-RU" dirty="0" err="1"/>
              <a:t>дене</a:t>
            </a:r>
            <a:r>
              <a:rPr lang="ru-RU" dirty="0"/>
              <a:t> </a:t>
            </a:r>
            <a:r>
              <a:rPr lang="ru-RU" dirty="0" err="1"/>
              <a:t>күйін</a:t>
            </a:r>
            <a:r>
              <a:rPr lang="ru-RU" dirty="0"/>
              <a:t> </a:t>
            </a:r>
            <a:r>
              <a:rPr lang="ru-RU" dirty="0" err="1"/>
              <a:t>сақтайды</a:t>
            </a:r>
            <a:r>
              <a:rPr lang="ru-RU" dirty="0"/>
              <a:t>. </a:t>
            </a:r>
            <a:r>
              <a:rPr lang="ru-RU" dirty="0" err="1"/>
              <a:t>Алайда</a:t>
            </a:r>
            <a:r>
              <a:rPr lang="ru-RU" dirty="0"/>
              <a:t> </a:t>
            </a:r>
            <a:r>
              <a:rPr lang="ru-RU" dirty="0" err="1"/>
              <a:t>балаға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ай </a:t>
            </a:r>
            <a:r>
              <a:rPr lang="ru-RU" dirty="0" err="1"/>
              <a:t>болғанда</a:t>
            </a:r>
            <a:r>
              <a:rPr lang="ru-RU" dirty="0"/>
              <a:t>, </a:t>
            </a:r>
            <a:r>
              <a:rPr lang="ru-RU" dirty="0" err="1"/>
              <a:t>барлығы</a:t>
            </a:r>
            <a:r>
              <a:rPr lang="ru-RU" dirty="0"/>
              <a:t> </a:t>
            </a:r>
            <a:r>
              <a:rPr lang="ru-RU" dirty="0" err="1"/>
              <a:t>түбегейлі</a:t>
            </a:r>
            <a:r>
              <a:rPr lang="ru-RU" dirty="0"/>
              <a:t> </a:t>
            </a:r>
            <a:r>
              <a:rPr lang="ru-RU" dirty="0" err="1"/>
              <a:t>өзгерістерге</a:t>
            </a:r>
            <a:r>
              <a:rPr lang="ru-RU" dirty="0"/>
              <a:t> </a:t>
            </a:r>
            <a:r>
              <a:rPr lang="ru-RU" dirty="0" err="1"/>
              <a:t>ұшырайды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6027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5192" y="1"/>
            <a:ext cx="1134602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Л. С. Выготский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баланың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жекедара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психикалық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өмірін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жаңа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туған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нəресте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дағдарысының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негізгі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жаңа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құрылымы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деп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есептейді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Сонымен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қатар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ол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жаңа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туған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нəрестенің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психикалық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өмірінің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өзіндік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сипаты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бар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есептейді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Ол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ерекшелік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ми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қабығының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астындағы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орталықтардың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қызметіне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байланысты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болады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өйткені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бас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миының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қабығы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құрылымы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мен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қызмет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етуінде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жете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дамымаған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Л. С. Выготский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ойынша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ондай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жаңа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құрылым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дағдарысқа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тəн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өтпелі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сипатқа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Дағдарыс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«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жандану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кешенінің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пайда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болуымен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аяқталады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бала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ересекті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əсіресе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анасын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көргенде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күлімсіреп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аяқ-қолдары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- 140 мен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ретсіз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қозғалыстарды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жүзеге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асыра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бастайды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əлдебір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дыбыстарды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айтуға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əрекеттенеді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Осындай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психикалық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көріністердің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барлығы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аффективті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ортадан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бастау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алады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Күлімсіреу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өзгеге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бағытталған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ым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Барлық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экспрессивті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құралдар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баланың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ересекпен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қарым-қатынасынан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туындап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қарым-қатынастың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мақсаттары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үшін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дамиды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Күлімсіреудің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алдында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бала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ересектің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бет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əлпетіне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бірнеше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секундқа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тоқталып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көзбен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түйісуге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тырысады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Ол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жиі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бала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өмірінің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үшінші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аптасында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орын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алады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Кейін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1-2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апта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өткен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соң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бала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алғаш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рет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күлімсірейді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Осылайша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баланың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психикалық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өмірінің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бастауы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дифференциация,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даралану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сəтіне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байланысты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болады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68234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C00000"/>
                </a:solidFill>
              </a:rPr>
              <a:t>Нәресте</a:t>
            </a:r>
            <a:r>
              <a:rPr lang="ru-RU" dirty="0">
                <a:solidFill>
                  <a:srgbClr val="C00000"/>
                </a:solidFill>
              </a:rPr>
              <a:t>– </a:t>
            </a:r>
            <a:r>
              <a:rPr lang="ru-RU" dirty="0" err="1">
                <a:solidFill>
                  <a:srgbClr val="C00000"/>
                </a:solidFill>
              </a:rPr>
              <a:t>бір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жасқа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дейінгі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сәби</a:t>
            </a:r>
            <a:r>
              <a:rPr lang="ru-RU" dirty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 smtClean="0"/>
              <a:t>Нәрестенің</a:t>
            </a:r>
            <a:r>
              <a:rPr lang="ru-RU" dirty="0" smtClean="0"/>
              <a:t> </a:t>
            </a:r>
            <a:r>
              <a:rPr lang="ru-RU" dirty="0" err="1"/>
              <a:t>алғашқы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жылы</a:t>
            </a:r>
            <a:r>
              <a:rPr lang="ru-RU" dirty="0"/>
              <a:t> </a:t>
            </a:r>
            <a:r>
              <a:rPr lang="ru-RU" dirty="0" err="1"/>
              <a:t>дүниеге</a:t>
            </a:r>
            <a:r>
              <a:rPr lang="ru-RU" dirty="0"/>
              <a:t> </a:t>
            </a:r>
            <a:r>
              <a:rPr lang="ru-RU" dirty="0" err="1"/>
              <a:t>келу</a:t>
            </a:r>
            <a:r>
              <a:rPr lang="ru-RU" dirty="0"/>
              <a:t> </a:t>
            </a:r>
            <a:r>
              <a:rPr lang="ru-RU" dirty="0" err="1"/>
              <a:t>кезеңіне</a:t>
            </a:r>
            <a:r>
              <a:rPr lang="ru-RU" dirty="0"/>
              <a:t> (</a:t>
            </a:r>
            <a:r>
              <a:rPr lang="ru-RU" dirty="0" err="1"/>
              <a:t>алғашқы</a:t>
            </a:r>
            <a:r>
              <a:rPr lang="ru-RU" dirty="0"/>
              <a:t> 4 </a:t>
            </a:r>
            <a:r>
              <a:rPr lang="ru-RU" dirty="0" err="1"/>
              <a:t>апта</a:t>
            </a:r>
            <a:r>
              <a:rPr lang="ru-RU" dirty="0"/>
              <a:t>)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емшектегі</a:t>
            </a:r>
            <a:r>
              <a:rPr lang="ru-RU" dirty="0"/>
              <a:t> </a:t>
            </a:r>
            <a:r>
              <a:rPr lang="ru-RU" dirty="0" err="1"/>
              <a:t>кезеңге</a:t>
            </a:r>
            <a:r>
              <a:rPr lang="ru-RU" dirty="0"/>
              <a:t> (1 </a:t>
            </a:r>
            <a:r>
              <a:rPr lang="ru-RU" dirty="0" err="1"/>
              <a:t>жас</a:t>
            </a:r>
            <a:r>
              <a:rPr lang="ru-RU" dirty="0"/>
              <a:t> </a:t>
            </a:r>
            <a:r>
              <a:rPr lang="ru-RU" dirty="0" err="1"/>
              <a:t>толғанға</a:t>
            </a:r>
            <a:r>
              <a:rPr lang="ru-RU" dirty="0"/>
              <a:t> </a:t>
            </a:r>
            <a:r>
              <a:rPr lang="ru-RU" dirty="0" err="1"/>
              <a:t>дейін</a:t>
            </a:r>
            <a:r>
              <a:rPr lang="ru-RU" dirty="0"/>
              <a:t>) </a:t>
            </a:r>
            <a:r>
              <a:rPr lang="ru-RU" dirty="0" err="1"/>
              <a:t>бөлінеді</a:t>
            </a:r>
            <a:r>
              <a:rPr lang="ru-RU" dirty="0"/>
              <a:t>.</a:t>
            </a:r>
          </a:p>
          <a:p>
            <a:r>
              <a:rPr lang="ru-RU" dirty="0" err="1"/>
              <a:t>Мерзімінде</a:t>
            </a:r>
            <a:r>
              <a:rPr lang="ru-RU" dirty="0"/>
              <a:t> </a:t>
            </a:r>
            <a:r>
              <a:rPr lang="ru-RU" dirty="0" err="1"/>
              <a:t>туған</a:t>
            </a:r>
            <a:r>
              <a:rPr lang="ru-RU" dirty="0"/>
              <a:t> </a:t>
            </a:r>
            <a:r>
              <a:rPr lang="ru-RU" dirty="0" err="1"/>
              <a:t>сәбидің</a:t>
            </a:r>
            <a:r>
              <a:rPr lang="ru-RU" dirty="0"/>
              <a:t> </a:t>
            </a:r>
            <a:r>
              <a:rPr lang="ru-RU" dirty="0" err="1"/>
              <a:t>салмағы</a:t>
            </a:r>
            <a:r>
              <a:rPr lang="ru-RU" dirty="0"/>
              <a:t> 3,0 – 3,7 кг, </a:t>
            </a:r>
            <a:r>
              <a:rPr lang="ru-RU" dirty="0" err="1"/>
              <a:t>бойының</a:t>
            </a:r>
            <a:r>
              <a:rPr lang="ru-RU" dirty="0"/>
              <a:t> </a:t>
            </a:r>
            <a:r>
              <a:rPr lang="ru-RU" dirty="0" err="1"/>
              <a:t>ұзындығы</a:t>
            </a:r>
            <a:r>
              <a:rPr lang="ru-RU" dirty="0"/>
              <a:t> 50 – 52 см, </a:t>
            </a:r>
            <a:r>
              <a:rPr lang="ru-RU" dirty="0" err="1"/>
              <a:t>басының</a:t>
            </a:r>
            <a:r>
              <a:rPr lang="ru-RU" dirty="0"/>
              <a:t> </a:t>
            </a:r>
            <a:r>
              <a:rPr lang="ru-RU" dirty="0" err="1"/>
              <a:t>шеңбері</a:t>
            </a:r>
            <a:r>
              <a:rPr lang="ru-RU" dirty="0"/>
              <a:t> 34 – 35 см, </a:t>
            </a:r>
            <a:r>
              <a:rPr lang="ru-RU" dirty="0" err="1"/>
              <a:t>кеуде</a:t>
            </a:r>
            <a:r>
              <a:rPr lang="ru-RU" dirty="0"/>
              <a:t> </a:t>
            </a:r>
            <a:r>
              <a:rPr lang="ru-RU" dirty="0" err="1"/>
              <a:t>шеңбері</a:t>
            </a:r>
            <a:r>
              <a:rPr lang="ru-RU" dirty="0"/>
              <a:t> 34 – 36 см </a:t>
            </a:r>
            <a:r>
              <a:rPr lang="ru-RU" dirty="0" err="1"/>
              <a:t>болады</a:t>
            </a:r>
            <a:r>
              <a:rPr lang="ru-RU" dirty="0"/>
              <a:t>. </a:t>
            </a:r>
            <a:r>
              <a:rPr lang="ru-RU" dirty="0" err="1"/>
              <a:t>Жас</a:t>
            </a:r>
            <a:r>
              <a:rPr lang="ru-RU" dirty="0"/>
              <a:t> </a:t>
            </a:r>
            <a:r>
              <a:rPr lang="ru-RU" dirty="0" err="1"/>
              <a:t>Нәрестенің</a:t>
            </a:r>
            <a:r>
              <a:rPr lang="ru-RU" dirty="0"/>
              <a:t> </a:t>
            </a:r>
            <a:r>
              <a:rPr lang="ru-RU" dirty="0" err="1"/>
              <a:t>терісі</a:t>
            </a:r>
            <a:r>
              <a:rPr lang="ru-RU" dirty="0"/>
              <a:t> </a:t>
            </a:r>
            <a:r>
              <a:rPr lang="ru-RU" dirty="0" err="1"/>
              <a:t>үлбіреген</a:t>
            </a:r>
            <a:r>
              <a:rPr lang="ru-RU" dirty="0"/>
              <a:t> </a:t>
            </a:r>
            <a:r>
              <a:rPr lang="ru-RU" dirty="0" err="1"/>
              <a:t>жұмсақ</a:t>
            </a:r>
            <a:r>
              <a:rPr lang="ru-RU" dirty="0"/>
              <a:t> </a:t>
            </a:r>
            <a:r>
              <a:rPr lang="ru-RU" dirty="0" err="1"/>
              <a:t>келеді</a:t>
            </a:r>
            <a:r>
              <a:rPr lang="ru-RU" dirty="0"/>
              <a:t> де </a:t>
            </a:r>
            <a:r>
              <a:rPr lang="ru-RU" dirty="0" err="1"/>
              <a:t>дұрыс</a:t>
            </a:r>
            <a:r>
              <a:rPr lang="ru-RU" dirty="0"/>
              <a:t> </a:t>
            </a:r>
            <a:r>
              <a:rPr lang="ru-RU" dirty="0" err="1"/>
              <a:t>күтілмеген</a:t>
            </a:r>
            <a:r>
              <a:rPr lang="ru-RU" dirty="0"/>
              <a:t> </a:t>
            </a:r>
            <a:r>
              <a:rPr lang="ru-RU" dirty="0" err="1"/>
              <a:t>жағдайда</a:t>
            </a:r>
            <a:r>
              <a:rPr lang="ru-RU" dirty="0"/>
              <a:t> </a:t>
            </a:r>
            <a:r>
              <a:rPr lang="ru-RU" dirty="0" err="1"/>
              <a:t>тері</a:t>
            </a:r>
            <a:r>
              <a:rPr lang="ru-RU" dirty="0"/>
              <a:t> </a:t>
            </a:r>
            <a:r>
              <a:rPr lang="ru-RU" dirty="0" err="1"/>
              <a:t>қатпарлары</a:t>
            </a:r>
            <a:r>
              <a:rPr lang="ru-RU" dirty="0"/>
              <a:t> </a:t>
            </a:r>
            <a:r>
              <a:rPr lang="ru-RU" dirty="0" err="1"/>
              <a:t>базданып</a:t>
            </a:r>
            <a:r>
              <a:rPr lang="ru-RU" dirty="0"/>
              <a:t> </a:t>
            </a:r>
            <a:r>
              <a:rPr lang="ru-RU" dirty="0" err="1"/>
              <a:t>іріңдей</a:t>
            </a:r>
            <a:r>
              <a:rPr lang="ru-RU" dirty="0"/>
              <a:t> </a:t>
            </a:r>
            <a:r>
              <a:rPr lang="ru-RU" dirty="0" err="1"/>
              <a:t>бастайды</a:t>
            </a:r>
            <a:r>
              <a:rPr lang="ru-RU" dirty="0"/>
              <a:t>. </a:t>
            </a:r>
            <a:r>
              <a:rPr lang="ru-RU" dirty="0" err="1"/>
              <a:t>Сүйектерінде</a:t>
            </a:r>
            <a:r>
              <a:rPr lang="ru-RU" dirty="0"/>
              <a:t> </a:t>
            </a:r>
            <a:r>
              <a:rPr lang="ru-RU" dirty="0" err="1"/>
              <a:t>тұз</a:t>
            </a:r>
            <a:r>
              <a:rPr lang="ru-RU" dirty="0"/>
              <a:t> аз </a:t>
            </a:r>
            <a:r>
              <a:rPr lang="ru-RU" dirty="0" err="1"/>
              <a:t>болғандықтан</a:t>
            </a:r>
            <a:r>
              <a:rPr lang="ru-RU" dirty="0"/>
              <a:t>, </a:t>
            </a:r>
            <a:r>
              <a:rPr lang="ru-RU" dirty="0" err="1"/>
              <a:t>майысқақ</a:t>
            </a:r>
            <a:r>
              <a:rPr lang="ru-RU" dirty="0"/>
              <a:t> </a:t>
            </a:r>
            <a:r>
              <a:rPr lang="ru-RU" dirty="0" err="1"/>
              <a:t>келеді</a:t>
            </a:r>
            <a:r>
              <a:rPr lang="ru-RU" dirty="0"/>
              <a:t>. </a:t>
            </a:r>
            <a:r>
              <a:rPr lang="ru-RU" dirty="0" err="1"/>
              <a:t>Сәбидің</a:t>
            </a:r>
            <a:r>
              <a:rPr lang="ru-RU" dirty="0"/>
              <a:t> </a:t>
            </a:r>
            <a:r>
              <a:rPr lang="ru-RU" dirty="0" err="1"/>
              <a:t>күтімі</a:t>
            </a:r>
            <a:r>
              <a:rPr lang="ru-RU" dirty="0"/>
              <a:t> </a:t>
            </a:r>
            <a:r>
              <a:rPr lang="ru-RU" dirty="0" err="1"/>
              <a:t>дұрыс</a:t>
            </a:r>
            <a:r>
              <a:rPr lang="ru-RU" dirty="0"/>
              <a:t> </a:t>
            </a:r>
            <a:r>
              <a:rPr lang="ru-RU" dirty="0" err="1"/>
              <a:t>болмаса</a:t>
            </a:r>
            <a:r>
              <a:rPr lang="ru-RU" dirty="0"/>
              <a:t> (</a:t>
            </a:r>
            <a:r>
              <a:rPr lang="ru-RU" dirty="0" err="1"/>
              <a:t>мысалы</a:t>
            </a:r>
            <a:r>
              <a:rPr lang="ru-RU" dirty="0"/>
              <a:t>, </a:t>
            </a:r>
            <a:r>
              <a:rPr lang="ru-RU" dirty="0" err="1"/>
              <a:t>Нәрестені</a:t>
            </a:r>
            <a:r>
              <a:rPr lang="ru-RU" dirty="0"/>
              <a:t> </a:t>
            </a:r>
            <a:r>
              <a:rPr lang="ru-RU" dirty="0" err="1"/>
              <a:t>жастыққа</a:t>
            </a:r>
            <a:r>
              <a:rPr lang="ru-RU" dirty="0"/>
              <a:t> </a:t>
            </a:r>
            <a:r>
              <a:rPr lang="ru-RU" dirty="0" err="1"/>
              <a:t>отырғызса</a:t>
            </a:r>
            <a:r>
              <a:rPr lang="ru-RU" dirty="0"/>
              <a:t>, </a:t>
            </a:r>
            <a:r>
              <a:rPr lang="ru-RU" dirty="0" err="1"/>
              <a:t>аяғына</a:t>
            </a:r>
            <a:r>
              <a:rPr lang="ru-RU" dirty="0"/>
              <a:t> </a:t>
            </a:r>
            <a:r>
              <a:rPr lang="ru-RU" dirty="0" err="1"/>
              <a:t>ерте</a:t>
            </a:r>
            <a:r>
              <a:rPr lang="ru-RU" dirty="0"/>
              <a:t> </a:t>
            </a:r>
            <a:r>
              <a:rPr lang="ru-RU" dirty="0" err="1"/>
              <a:t>тұрғызса</a:t>
            </a:r>
            <a:r>
              <a:rPr lang="ru-RU" dirty="0"/>
              <a:t>), </a:t>
            </a:r>
            <a:r>
              <a:rPr lang="ru-RU" dirty="0" err="1"/>
              <a:t>сүйектері</a:t>
            </a:r>
            <a:r>
              <a:rPr lang="ru-RU" dirty="0"/>
              <a:t> тез </a:t>
            </a:r>
            <a:r>
              <a:rPr lang="ru-RU" dirty="0" err="1"/>
              <a:t>қисаяды</a:t>
            </a:r>
            <a:endParaRPr lang="ru-RU" dirty="0"/>
          </a:p>
          <a:p>
            <a:r>
              <a:rPr lang="ru-RU" dirty="0"/>
              <a:t>Бас </a:t>
            </a:r>
            <a:r>
              <a:rPr lang="ru-RU" dirty="0" err="1"/>
              <a:t>сүйегі</a:t>
            </a:r>
            <a:r>
              <a:rPr lang="ru-RU" dirty="0"/>
              <a:t> </a:t>
            </a:r>
            <a:r>
              <a:rPr lang="ru-RU" dirty="0" err="1"/>
              <a:t>онша</a:t>
            </a:r>
            <a:r>
              <a:rPr lang="ru-RU" dirty="0"/>
              <a:t> </a:t>
            </a:r>
            <a:r>
              <a:rPr lang="ru-RU" dirty="0" err="1"/>
              <a:t>жетілмей</a:t>
            </a:r>
            <a:r>
              <a:rPr lang="ru-RU" dirty="0"/>
              <a:t> </a:t>
            </a:r>
            <a:r>
              <a:rPr lang="ru-RU" dirty="0" err="1"/>
              <a:t>туады</a:t>
            </a:r>
            <a:r>
              <a:rPr lang="ru-RU" dirty="0"/>
              <a:t>,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қосылған</a:t>
            </a:r>
            <a:r>
              <a:rPr lang="ru-RU" dirty="0"/>
              <a:t> </a:t>
            </a:r>
            <a:r>
              <a:rPr lang="ru-RU" dirty="0" err="1"/>
              <a:t>жігі</a:t>
            </a:r>
            <a:r>
              <a:rPr lang="ru-RU" dirty="0"/>
              <a:t> </a:t>
            </a:r>
            <a:r>
              <a:rPr lang="ru-RU" dirty="0" err="1"/>
              <a:t>жұмсақ</a:t>
            </a:r>
            <a:r>
              <a:rPr lang="ru-RU" dirty="0"/>
              <a:t>, </a:t>
            </a:r>
            <a:r>
              <a:rPr lang="ru-RU" dirty="0" err="1"/>
              <a:t>былқылдап</a:t>
            </a:r>
            <a:r>
              <a:rPr lang="ru-RU" dirty="0"/>
              <a:t> </a:t>
            </a:r>
            <a:r>
              <a:rPr lang="ru-RU" dirty="0" err="1"/>
              <a:t>тұрады</a:t>
            </a:r>
            <a:r>
              <a:rPr lang="ru-RU" dirty="0"/>
              <a:t>, оны </a:t>
            </a:r>
            <a:r>
              <a:rPr lang="ru-RU" dirty="0" err="1"/>
              <a:t>еңбегі</a:t>
            </a:r>
            <a:r>
              <a:rPr lang="ru-RU" dirty="0"/>
              <a:t> (</a:t>
            </a:r>
            <a:r>
              <a:rPr lang="ru-RU" dirty="0" err="1"/>
              <a:t>ол</a:t>
            </a:r>
            <a:r>
              <a:rPr lang="ru-RU" dirty="0"/>
              <a:t> 9 – 14 айда </a:t>
            </a:r>
            <a:r>
              <a:rPr lang="ru-RU" dirty="0" err="1"/>
              <a:t>қатаяды</a:t>
            </a:r>
            <a:r>
              <a:rPr lang="ru-RU" dirty="0"/>
              <a:t>)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атайды</a:t>
            </a:r>
            <a:r>
              <a:rPr lang="ru-RU" dirty="0"/>
              <a:t>. </a:t>
            </a:r>
            <a:r>
              <a:rPr lang="ru-RU" dirty="0" err="1"/>
              <a:t>Басында</a:t>
            </a:r>
            <a:r>
              <a:rPr lang="ru-RU" dirty="0"/>
              <a:t> </a:t>
            </a:r>
            <a:r>
              <a:rPr lang="ru-RU" dirty="0" err="1"/>
              <a:t>шашы</a:t>
            </a:r>
            <a:r>
              <a:rPr lang="ru-RU" dirty="0"/>
              <a:t> (2 см-</a:t>
            </a:r>
            <a:r>
              <a:rPr lang="ru-RU" dirty="0" err="1"/>
              <a:t>дей</a:t>
            </a:r>
            <a:r>
              <a:rPr lang="ru-RU" dirty="0"/>
              <a:t>), </a:t>
            </a:r>
            <a:r>
              <a:rPr lang="ru-RU" dirty="0" err="1"/>
              <a:t>тырнақтары</a:t>
            </a:r>
            <a:r>
              <a:rPr lang="ru-RU" dirty="0"/>
              <a:t> </a:t>
            </a:r>
            <a:r>
              <a:rPr lang="ru-RU" dirty="0" err="1"/>
              <a:t>қатты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 </a:t>
            </a:r>
            <a:r>
              <a:rPr lang="ru-RU" dirty="0" err="1"/>
              <a:t>Қасы</a:t>
            </a:r>
            <a:r>
              <a:rPr lang="ru-RU" dirty="0"/>
              <a:t>, </a:t>
            </a:r>
            <a:r>
              <a:rPr lang="ru-RU" dirty="0" err="1"/>
              <a:t>кірпігі</a:t>
            </a:r>
            <a:r>
              <a:rPr lang="ru-RU" dirty="0"/>
              <a:t> </a:t>
            </a:r>
            <a:r>
              <a:rPr lang="ru-RU" dirty="0" err="1"/>
              <a:t>көп</a:t>
            </a:r>
            <a:r>
              <a:rPr lang="ru-RU" dirty="0"/>
              <a:t> </a:t>
            </a:r>
            <a:r>
              <a:rPr lang="ru-RU" dirty="0" err="1"/>
              <a:t>білінбейді</a:t>
            </a:r>
            <a:r>
              <a:rPr lang="ru-RU" dirty="0"/>
              <a:t>. </a:t>
            </a:r>
            <a:r>
              <a:rPr lang="ru-RU" dirty="0" err="1"/>
              <a:t>Сәбилердің</a:t>
            </a:r>
            <a:r>
              <a:rPr lang="ru-RU" dirty="0"/>
              <a:t> </a:t>
            </a:r>
            <a:r>
              <a:rPr lang="ru-RU" dirty="0" err="1"/>
              <a:t>өкпесі</a:t>
            </a:r>
            <a:r>
              <a:rPr lang="ru-RU" dirty="0"/>
              <a:t> мен </a:t>
            </a:r>
            <a:r>
              <a:rPr lang="ru-RU" dirty="0" err="1"/>
              <a:t>тыныс</a:t>
            </a:r>
            <a:r>
              <a:rPr lang="ru-RU" dirty="0"/>
              <a:t> </a:t>
            </a:r>
            <a:r>
              <a:rPr lang="ru-RU" dirty="0" err="1"/>
              <a:t>алу</a:t>
            </a:r>
            <a:r>
              <a:rPr lang="ru-RU" dirty="0"/>
              <a:t> органы, </a:t>
            </a:r>
            <a:r>
              <a:rPr lang="ru-RU" dirty="0" err="1"/>
              <a:t>бұлшық</a:t>
            </a:r>
            <a:r>
              <a:rPr lang="ru-RU" dirty="0"/>
              <a:t> </a:t>
            </a:r>
            <a:r>
              <a:rPr lang="ru-RU" dirty="0" err="1"/>
              <a:t>еттері</a:t>
            </a:r>
            <a:r>
              <a:rPr lang="ru-RU" dirty="0"/>
              <a:t> </a:t>
            </a:r>
            <a:r>
              <a:rPr lang="ru-RU" dirty="0" err="1"/>
              <a:t>онша</a:t>
            </a:r>
            <a:r>
              <a:rPr lang="ru-RU" dirty="0"/>
              <a:t> </a:t>
            </a:r>
            <a:r>
              <a:rPr lang="ru-RU" dirty="0" err="1"/>
              <a:t>жетілмегендіктен</a:t>
            </a:r>
            <a:r>
              <a:rPr lang="ru-RU" dirty="0"/>
              <a:t>, </a:t>
            </a:r>
            <a:r>
              <a:rPr lang="ru-RU" dirty="0" err="1"/>
              <a:t>ересек</a:t>
            </a:r>
            <a:r>
              <a:rPr lang="ru-RU" dirty="0"/>
              <a:t> </a:t>
            </a:r>
            <a:r>
              <a:rPr lang="ru-RU" dirty="0" err="1"/>
              <a:t>адамдарға</a:t>
            </a:r>
            <a:r>
              <a:rPr lang="ru-RU" dirty="0"/>
              <a:t> </a:t>
            </a:r>
            <a:r>
              <a:rPr lang="ru-RU" dirty="0" err="1"/>
              <a:t>қарағанда</a:t>
            </a:r>
            <a:r>
              <a:rPr lang="ru-RU" dirty="0"/>
              <a:t> </a:t>
            </a:r>
            <a:r>
              <a:rPr lang="ru-RU" dirty="0" err="1"/>
              <a:t>ауаны</a:t>
            </a:r>
            <a:r>
              <a:rPr lang="ru-RU" dirty="0"/>
              <a:t> </a:t>
            </a:r>
            <a:r>
              <a:rPr lang="ru-RU" dirty="0" err="1"/>
              <a:t>көп</a:t>
            </a:r>
            <a:r>
              <a:rPr lang="ru-RU" dirty="0"/>
              <a:t> </a:t>
            </a:r>
            <a:r>
              <a:rPr lang="ru-RU" dirty="0" err="1"/>
              <a:t>қажет</a:t>
            </a:r>
            <a:r>
              <a:rPr lang="ru-RU" dirty="0"/>
              <a:t> </a:t>
            </a:r>
            <a:r>
              <a:rPr lang="ru-RU" dirty="0" err="1"/>
              <a:t>етеді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9942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solidFill>
                  <a:srgbClr val="C00000"/>
                </a:solidFill>
              </a:rPr>
              <a:t>Нәресте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Олар</a:t>
            </a:r>
            <a:r>
              <a:rPr lang="ru-RU" dirty="0"/>
              <a:t> </a:t>
            </a:r>
            <a:r>
              <a:rPr lang="ru-RU" dirty="0" err="1"/>
              <a:t>тәуліктің</a:t>
            </a:r>
            <a:r>
              <a:rPr lang="ru-RU" dirty="0"/>
              <a:t> </a:t>
            </a:r>
            <a:r>
              <a:rPr lang="ru-RU" dirty="0" err="1"/>
              <a:t>көп</a:t>
            </a:r>
            <a:r>
              <a:rPr lang="ru-RU" dirty="0"/>
              <a:t> </a:t>
            </a:r>
            <a:r>
              <a:rPr lang="ru-RU" dirty="0" err="1"/>
              <a:t>уақытын</a:t>
            </a:r>
            <a:r>
              <a:rPr lang="ru-RU" dirty="0"/>
              <a:t> </a:t>
            </a:r>
            <a:r>
              <a:rPr lang="ru-RU" dirty="0" err="1"/>
              <a:t>ұйқымен</a:t>
            </a:r>
            <a:r>
              <a:rPr lang="ru-RU" dirty="0"/>
              <a:t> </a:t>
            </a:r>
            <a:r>
              <a:rPr lang="ru-RU" dirty="0" err="1"/>
              <a:t>өткізеді</a:t>
            </a:r>
            <a:r>
              <a:rPr lang="ru-RU" dirty="0"/>
              <a:t>, тек </a:t>
            </a:r>
            <a:r>
              <a:rPr lang="ru-RU" dirty="0" err="1"/>
              <a:t>тоңғанда</a:t>
            </a:r>
            <a:r>
              <a:rPr lang="ru-RU" dirty="0"/>
              <a:t>, </a:t>
            </a:r>
            <a:r>
              <a:rPr lang="ru-RU" dirty="0" err="1"/>
              <a:t>жаялығы</a:t>
            </a:r>
            <a:r>
              <a:rPr lang="ru-RU" dirty="0"/>
              <a:t> су </a:t>
            </a:r>
            <a:r>
              <a:rPr lang="ru-RU" dirty="0" err="1"/>
              <a:t>болғанда</a:t>
            </a:r>
            <a:r>
              <a:rPr lang="ru-RU" dirty="0"/>
              <a:t> не </a:t>
            </a:r>
            <a:r>
              <a:rPr lang="ru-RU" dirty="0" err="1"/>
              <a:t>іші</a:t>
            </a:r>
            <a:r>
              <a:rPr lang="ru-RU" dirty="0"/>
              <a:t> </a:t>
            </a:r>
            <a:r>
              <a:rPr lang="ru-RU" dirty="0" err="1"/>
              <a:t>кепсе</a:t>
            </a:r>
            <a:r>
              <a:rPr lang="ru-RU" dirty="0"/>
              <a:t> </a:t>
            </a:r>
            <a:r>
              <a:rPr lang="ru-RU" dirty="0" err="1"/>
              <a:t>ғана</a:t>
            </a:r>
            <a:r>
              <a:rPr lang="ru-RU" dirty="0"/>
              <a:t> </a:t>
            </a:r>
            <a:r>
              <a:rPr lang="ru-RU" dirty="0" err="1"/>
              <a:t>оянады</a:t>
            </a:r>
            <a:r>
              <a:rPr lang="ru-RU" dirty="0"/>
              <a:t>. </a:t>
            </a:r>
            <a:r>
              <a:rPr lang="ru-RU" dirty="0" err="1"/>
              <a:t>Дені</a:t>
            </a:r>
            <a:r>
              <a:rPr lang="ru-RU" dirty="0"/>
              <a:t> </a:t>
            </a:r>
            <a:r>
              <a:rPr lang="ru-RU" dirty="0" err="1"/>
              <a:t>сау</a:t>
            </a:r>
            <a:r>
              <a:rPr lang="ru-RU" dirty="0"/>
              <a:t> бала 6 – 8 </a:t>
            </a:r>
            <a:r>
              <a:rPr lang="ru-RU" dirty="0" err="1"/>
              <a:t>айлығында</a:t>
            </a:r>
            <a:r>
              <a:rPr lang="ru-RU" dirty="0"/>
              <a:t> </a:t>
            </a:r>
            <a:r>
              <a:rPr lang="ru-RU" dirty="0" err="1"/>
              <a:t>тіс</a:t>
            </a:r>
            <a:r>
              <a:rPr lang="ru-RU" dirty="0"/>
              <a:t> </a:t>
            </a:r>
            <a:r>
              <a:rPr lang="ru-RU" dirty="0" err="1"/>
              <a:t>жарады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кезде</a:t>
            </a:r>
            <a:r>
              <a:rPr lang="ru-RU" dirty="0"/>
              <a:t> </a:t>
            </a:r>
            <a:r>
              <a:rPr lang="ru-RU" dirty="0" err="1"/>
              <a:t>сәбилерде</a:t>
            </a:r>
            <a:r>
              <a:rPr lang="ru-RU" dirty="0"/>
              <a:t> </a:t>
            </a:r>
            <a:r>
              <a:rPr lang="ru-RU" dirty="0" err="1"/>
              <a:t>іштен</a:t>
            </a:r>
            <a:r>
              <a:rPr lang="ru-RU" dirty="0"/>
              <a:t> </a:t>
            </a:r>
            <a:r>
              <a:rPr lang="ru-RU" dirty="0" err="1"/>
              <a:t>туа</a:t>
            </a:r>
            <a:r>
              <a:rPr lang="ru-RU" dirty="0"/>
              <a:t> </a:t>
            </a:r>
            <a:r>
              <a:rPr lang="ru-RU" dirty="0" err="1"/>
              <a:t>біткен</a:t>
            </a:r>
            <a:r>
              <a:rPr lang="ru-RU" dirty="0"/>
              <a:t> </a:t>
            </a:r>
            <a:r>
              <a:rPr lang="ru-RU" dirty="0" err="1">
                <a:hlinkClick r:id="rId2"/>
              </a:rPr>
              <a:t>рефлекстер</a:t>
            </a:r>
            <a:r>
              <a:rPr lang="ru-RU" dirty="0"/>
              <a:t> (сору, </a:t>
            </a:r>
            <a:r>
              <a:rPr lang="ru-RU" dirty="0" err="1"/>
              <a:t>жұту</a:t>
            </a:r>
            <a:r>
              <a:rPr lang="ru-RU" dirty="0"/>
              <a:t>, </a:t>
            </a:r>
            <a:r>
              <a:rPr lang="ru-RU" dirty="0" err="1"/>
              <a:t>жан-жағына</a:t>
            </a:r>
            <a:r>
              <a:rPr lang="ru-RU" dirty="0"/>
              <a:t> </a:t>
            </a:r>
            <a:r>
              <a:rPr lang="ru-RU" dirty="0" err="1"/>
              <a:t>қарау</a:t>
            </a:r>
            <a:r>
              <a:rPr lang="ru-RU" dirty="0"/>
              <a:t>, </a:t>
            </a:r>
            <a:r>
              <a:rPr lang="ru-RU" dirty="0" err="1"/>
              <a:t>ұстау</a:t>
            </a:r>
            <a:r>
              <a:rPr lang="ru-RU" dirty="0"/>
              <a:t>, </a:t>
            </a:r>
            <a:r>
              <a:rPr lang="ru-RU" dirty="0" err="1"/>
              <a:t>т.б</a:t>
            </a:r>
            <a:r>
              <a:rPr lang="ru-RU" dirty="0"/>
              <a:t>.) </a:t>
            </a:r>
            <a:r>
              <a:rPr lang="ru-RU" dirty="0" err="1"/>
              <a:t>дамиды</a:t>
            </a:r>
            <a:r>
              <a:rPr lang="ru-RU" dirty="0"/>
              <a:t>. </a:t>
            </a:r>
            <a:r>
              <a:rPr lang="ru-RU" dirty="0" err="1"/>
              <a:t>Олар</a:t>
            </a:r>
            <a:r>
              <a:rPr lang="ru-RU" dirty="0"/>
              <a:t> </a:t>
            </a:r>
            <a:r>
              <a:rPr lang="ru-RU" dirty="0" err="1"/>
              <a:t>дәмді</a:t>
            </a:r>
            <a:r>
              <a:rPr lang="ru-RU" dirty="0"/>
              <a:t> </a:t>
            </a:r>
            <a:r>
              <a:rPr lang="ru-RU" dirty="0" err="1"/>
              <a:t>жақсы</a:t>
            </a:r>
            <a:r>
              <a:rPr lang="ru-RU" dirty="0"/>
              <a:t> </a:t>
            </a:r>
            <a:r>
              <a:rPr lang="ru-RU" dirty="0" err="1"/>
              <a:t>айырғанымен</a:t>
            </a:r>
            <a:r>
              <a:rPr lang="ru-RU" dirty="0"/>
              <a:t>, </a:t>
            </a:r>
            <a:r>
              <a:rPr lang="ru-RU" dirty="0" err="1"/>
              <a:t>иіс</a:t>
            </a:r>
            <a:r>
              <a:rPr lang="ru-RU" dirty="0"/>
              <a:t> </a:t>
            </a:r>
            <a:r>
              <a:rPr lang="ru-RU" dirty="0" err="1"/>
              <a:t>сезу</a:t>
            </a:r>
            <a:r>
              <a:rPr lang="ru-RU" dirty="0"/>
              <a:t>, </a:t>
            </a:r>
            <a:r>
              <a:rPr lang="ru-RU" dirty="0" err="1"/>
              <a:t>көру</a:t>
            </a:r>
            <a:r>
              <a:rPr lang="ru-RU" dirty="0"/>
              <a:t>, </a:t>
            </a:r>
            <a:r>
              <a:rPr lang="ru-RU" dirty="0" err="1"/>
              <a:t>есту</a:t>
            </a:r>
            <a:r>
              <a:rPr lang="ru-RU" dirty="0"/>
              <a:t> </a:t>
            </a:r>
            <a:r>
              <a:rPr lang="ru-RU" dirty="0" err="1"/>
              <a:t>қабілеттері</a:t>
            </a:r>
            <a:r>
              <a:rPr lang="ru-RU" dirty="0"/>
              <a:t> </a:t>
            </a:r>
            <a:r>
              <a:rPr lang="ru-RU" dirty="0" err="1"/>
              <a:t>өте</a:t>
            </a:r>
            <a:r>
              <a:rPr lang="ru-RU" dirty="0"/>
              <a:t> </a:t>
            </a:r>
            <a:r>
              <a:rPr lang="ru-RU" dirty="0" err="1"/>
              <a:t>төмен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 </a:t>
            </a:r>
            <a:r>
              <a:rPr lang="ru-RU" dirty="0" err="1"/>
              <a:t>Бірақ</a:t>
            </a:r>
            <a:r>
              <a:rPr lang="ru-RU" dirty="0"/>
              <a:t> </a:t>
            </a:r>
            <a:r>
              <a:rPr lang="ru-RU" dirty="0" err="1"/>
              <a:t>қатты</a:t>
            </a:r>
            <a:r>
              <a:rPr lang="ru-RU" dirty="0"/>
              <a:t> </a:t>
            </a:r>
            <a:r>
              <a:rPr lang="ru-RU" dirty="0" err="1"/>
              <a:t>жарыққа</a:t>
            </a:r>
            <a:r>
              <a:rPr lang="ru-RU" dirty="0"/>
              <a:t> не </a:t>
            </a:r>
            <a:r>
              <a:rPr lang="ru-RU" dirty="0" err="1"/>
              <a:t>айқайға</a:t>
            </a:r>
            <a:r>
              <a:rPr lang="ru-RU" dirty="0"/>
              <a:t> </a:t>
            </a:r>
            <a:r>
              <a:rPr lang="ru-RU" dirty="0" err="1"/>
              <a:t>сәбилер</a:t>
            </a:r>
            <a:r>
              <a:rPr lang="ru-RU" dirty="0"/>
              <a:t> </a:t>
            </a:r>
            <a:r>
              <a:rPr lang="ru-RU" dirty="0" err="1"/>
              <a:t>мазасызданып</a:t>
            </a:r>
            <a:r>
              <a:rPr lang="ru-RU" dirty="0"/>
              <a:t>, </a:t>
            </a:r>
            <a:r>
              <a:rPr lang="ru-RU" dirty="0" err="1"/>
              <a:t>жылап</a:t>
            </a:r>
            <a:r>
              <a:rPr lang="ru-RU" dirty="0"/>
              <a:t> </a:t>
            </a:r>
            <a:r>
              <a:rPr lang="ru-RU" dirty="0" err="1"/>
              <a:t>жауап</a:t>
            </a:r>
            <a:r>
              <a:rPr lang="ru-RU" dirty="0"/>
              <a:t> </a:t>
            </a:r>
            <a:r>
              <a:rPr lang="ru-RU" dirty="0" err="1"/>
              <a:t>қайтарады</a:t>
            </a:r>
            <a:endParaRPr lang="ru-RU" dirty="0"/>
          </a:p>
          <a:p>
            <a:r>
              <a:rPr lang="ru-RU" dirty="0" err="1"/>
              <a:t>Өмірге</a:t>
            </a:r>
            <a:r>
              <a:rPr lang="ru-RU" dirty="0"/>
              <a:t> </a:t>
            </a:r>
            <a:r>
              <a:rPr lang="ru-RU" dirty="0" err="1"/>
              <a:t>жаңа</a:t>
            </a:r>
            <a:r>
              <a:rPr lang="ru-RU" dirty="0"/>
              <a:t> </a:t>
            </a:r>
            <a:r>
              <a:rPr lang="ru-RU" dirty="0" err="1"/>
              <a:t>келген</a:t>
            </a:r>
            <a:r>
              <a:rPr lang="ru-RU" dirty="0"/>
              <a:t> </a:t>
            </a:r>
            <a:r>
              <a:rPr lang="ru-RU" dirty="0" err="1"/>
              <a:t>нәресте</a:t>
            </a:r>
            <a:r>
              <a:rPr lang="ru-RU" dirty="0"/>
              <a:t> </a:t>
            </a:r>
            <a:r>
              <a:rPr lang="ru-RU" dirty="0" err="1"/>
              <a:t>күн</a:t>
            </a:r>
            <a:r>
              <a:rPr lang="ru-RU" dirty="0"/>
              <a:t> </a:t>
            </a:r>
            <a:r>
              <a:rPr lang="ru-RU" dirty="0" err="1"/>
              <a:t>санап</a:t>
            </a:r>
            <a:r>
              <a:rPr lang="ru-RU" dirty="0"/>
              <a:t> </a:t>
            </a:r>
            <a:r>
              <a:rPr lang="ru-RU" dirty="0" err="1"/>
              <a:t>өсіп</a:t>
            </a:r>
            <a:r>
              <a:rPr lang="ru-RU" dirty="0"/>
              <a:t> </a:t>
            </a:r>
            <a:r>
              <a:rPr lang="ru-RU" dirty="0" err="1"/>
              <a:t>отырады.Мәселен</a:t>
            </a:r>
            <a:r>
              <a:rPr lang="ru-RU" dirty="0"/>
              <a:t>,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өсуі</a:t>
            </a:r>
            <a:r>
              <a:rPr lang="ru-RU" dirty="0"/>
              <a:t> </a:t>
            </a:r>
            <a:r>
              <a:rPr lang="ru-RU" dirty="0" err="1"/>
              <a:t>туған</a:t>
            </a:r>
            <a:r>
              <a:rPr lang="ru-RU" dirty="0"/>
              <a:t> </a:t>
            </a:r>
            <a:r>
              <a:rPr lang="ru-RU" dirty="0" err="1"/>
              <a:t>кезіндегісімен</a:t>
            </a:r>
            <a:r>
              <a:rPr lang="ru-RU" dirty="0"/>
              <a:t> </a:t>
            </a:r>
            <a:r>
              <a:rPr lang="ru-RU" dirty="0" err="1"/>
              <a:t>салыстырғанда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жыл</a:t>
            </a:r>
            <a:r>
              <a:rPr lang="ru-RU" dirty="0"/>
              <a:t> </a:t>
            </a:r>
            <a:r>
              <a:rPr lang="ru-RU" dirty="0" err="1"/>
              <a:t>ішінде</a:t>
            </a:r>
            <a:r>
              <a:rPr lang="ru-RU" dirty="0"/>
              <a:t> 25 процент </a:t>
            </a:r>
            <a:r>
              <a:rPr lang="ru-RU" dirty="0" err="1"/>
              <a:t>өседі.Нәрестенің</a:t>
            </a:r>
            <a:r>
              <a:rPr lang="ru-RU" dirty="0"/>
              <a:t> </a:t>
            </a:r>
            <a:r>
              <a:rPr lang="ru-RU" dirty="0" err="1"/>
              <a:t>сүйегі</a:t>
            </a:r>
            <a:r>
              <a:rPr lang="ru-RU" dirty="0"/>
              <a:t> </a:t>
            </a:r>
            <a:r>
              <a:rPr lang="ru-RU" dirty="0" err="1"/>
              <a:t>бірте-бірте</a:t>
            </a:r>
            <a:r>
              <a:rPr lang="ru-RU" dirty="0"/>
              <a:t> </a:t>
            </a:r>
            <a:r>
              <a:rPr lang="ru-RU" dirty="0" err="1"/>
              <a:t>қатайып</a:t>
            </a:r>
            <a:r>
              <a:rPr lang="ru-RU" dirty="0"/>
              <a:t>, </a:t>
            </a:r>
            <a:r>
              <a:rPr lang="ru-RU" dirty="0" err="1"/>
              <a:t>бірақ</a:t>
            </a:r>
            <a:r>
              <a:rPr lang="ru-RU" dirty="0"/>
              <a:t>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әлде</a:t>
            </a:r>
            <a:r>
              <a:rPr lang="ru-RU" dirty="0"/>
              <a:t> де </a:t>
            </a:r>
            <a:r>
              <a:rPr lang="ru-RU" dirty="0" err="1"/>
              <a:t>жұмсақ</a:t>
            </a:r>
            <a:r>
              <a:rPr lang="ru-RU" dirty="0"/>
              <a:t> </a:t>
            </a:r>
            <a:r>
              <a:rPr lang="ru-RU" dirty="0" err="1"/>
              <a:t>шеміршек</a:t>
            </a:r>
            <a:r>
              <a:rPr lang="ru-RU" dirty="0"/>
              <a:t> </a:t>
            </a:r>
            <a:r>
              <a:rPr lang="ru-RU" dirty="0" err="1"/>
              <a:t>тәрізді</a:t>
            </a:r>
            <a:r>
              <a:rPr lang="ru-RU" dirty="0"/>
              <a:t> </a:t>
            </a:r>
            <a:r>
              <a:rPr lang="ru-RU" dirty="0" err="1"/>
              <a:t>майысқақ</a:t>
            </a:r>
            <a:r>
              <a:rPr lang="ru-RU" dirty="0"/>
              <a:t> </a:t>
            </a:r>
            <a:r>
              <a:rPr lang="ru-RU" dirty="0" err="1"/>
              <a:t>келеді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2546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000" dirty="0">
                <a:solidFill>
                  <a:srgbClr val="FF0000"/>
                </a:solidFill>
              </a:rPr>
              <a:t>Адамның психикалық дамуының алғашқы дəуірі – ерте балалық шақ – дүние есігін жаңадан ашқан нəрестелік шақ дағдарысынан басталып, нəрестелік жəне бөбек жас шамасынан құралады.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Дүние</a:t>
            </a:r>
            <a:r>
              <a:rPr lang="ru-RU" dirty="0" smtClean="0"/>
              <a:t> </a:t>
            </a:r>
            <a:r>
              <a:rPr lang="ru-RU" dirty="0" err="1"/>
              <a:t>есігін</a:t>
            </a:r>
            <a:r>
              <a:rPr lang="ru-RU" dirty="0"/>
              <a:t> </a:t>
            </a:r>
            <a:r>
              <a:rPr lang="ru-RU" dirty="0" err="1"/>
              <a:t>ашқанға</a:t>
            </a:r>
            <a:r>
              <a:rPr lang="ru-RU" dirty="0"/>
              <a:t> </a:t>
            </a:r>
            <a:r>
              <a:rPr lang="ru-RU" dirty="0" err="1"/>
              <a:t>дейін</a:t>
            </a:r>
            <a:r>
              <a:rPr lang="ru-RU" dirty="0"/>
              <a:t> </a:t>
            </a:r>
            <a:r>
              <a:rPr lang="ru-RU" dirty="0" err="1"/>
              <a:t>психикалық</a:t>
            </a:r>
            <a:r>
              <a:rPr lang="ru-RU" dirty="0"/>
              <a:t> </a:t>
            </a:r>
            <a:r>
              <a:rPr lang="ru-RU" dirty="0" err="1"/>
              <a:t>бейнелеу</a:t>
            </a:r>
            <a:r>
              <a:rPr lang="ru-RU" dirty="0"/>
              <a:t> </a:t>
            </a:r>
            <a:r>
              <a:rPr lang="ru-RU" dirty="0" err="1"/>
              <a:t>жəне</a:t>
            </a:r>
            <a:r>
              <a:rPr lang="ru-RU" dirty="0"/>
              <a:t> </a:t>
            </a:r>
            <a:r>
              <a:rPr lang="ru-RU" dirty="0" err="1"/>
              <a:t>дамудың</a:t>
            </a:r>
            <a:r>
              <a:rPr lang="ru-RU" dirty="0"/>
              <a:t> </a:t>
            </a:r>
            <a:r>
              <a:rPr lang="ru-RU" dirty="0" err="1"/>
              <a:t>сəйкес</a:t>
            </a:r>
            <a:r>
              <a:rPr lang="ru-RU" dirty="0"/>
              <a:t> </a:t>
            </a:r>
            <a:r>
              <a:rPr lang="ru-RU" dirty="0" err="1"/>
              <a:t>түрі</a:t>
            </a:r>
            <a:r>
              <a:rPr lang="ru-RU" dirty="0"/>
              <a:t> де </a:t>
            </a:r>
            <a:r>
              <a:rPr lang="ru-RU" dirty="0" err="1"/>
              <a:t>болмайды</a:t>
            </a:r>
            <a:r>
              <a:rPr lang="ru-RU" dirty="0"/>
              <a:t>, </a:t>
            </a:r>
            <a:r>
              <a:rPr lang="ru-RU" dirty="0" err="1"/>
              <a:t>сондықтан</a:t>
            </a:r>
            <a:r>
              <a:rPr lang="ru-RU" dirty="0"/>
              <a:t> </a:t>
            </a:r>
            <a:r>
              <a:rPr lang="ru-RU" dirty="0" err="1"/>
              <a:t>пренатальды</a:t>
            </a:r>
            <a:r>
              <a:rPr lang="ru-RU" dirty="0"/>
              <a:t> </a:t>
            </a:r>
            <a:r>
              <a:rPr lang="ru-RU" dirty="0" err="1"/>
              <a:t>кезең</a:t>
            </a:r>
            <a:r>
              <a:rPr lang="ru-RU" dirty="0"/>
              <a:t> (</a:t>
            </a:r>
            <a:r>
              <a:rPr lang="ru-RU" dirty="0" err="1"/>
              <a:t>ұрықтанып</a:t>
            </a:r>
            <a:r>
              <a:rPr lang="ru-RU" dirty="0"/>
              <a:t>, </a:t>
            </a:r>
            <a:r>
              <a:rPr lang="ru-RU" dirty="0" err="1"/>
              <a:t>дүниеге</a:t>
            </a:r>
            <a:r>
              <a:rPr lang="ru-RU" dirty="0"/>
              <a:t> </a:t>
            </a:r>
            <a:r>
              <a:rPr lang="ru-RU" dirty="0" err="1"/>
              <a:t>келгенге</a:t>
            </a:r>
            <a:r>
              <a:rPr lang="ru-RU" dirty="0"/>
              <a:t> </a:t>
            </a:r>
            <a:r>
              <a:rPr lang="ru-RU" dirty="0" err="1"/>
              <a:t>дейін</a:t>
            </a:r>
            <a:r>
              <a:rPr lang="ru-RU" dirty="0"/>
              <a:t>) </a:t>
            </a:r>
            <a:r>
              <a:rPr lang="ru-RU" dirty="0" err="1"/>
              <a:t>адамның</a:t>
            </a:r>
            <a:r>
              <a:rPr lang="ru-RU" dirty="0"/>
              <a:t> </a:t>
            </a:r>
            <a:r>
              <a:rPr lang="ru-RU" dirty="0" err="1"/>
              <a:t>психикалық</a:t>
            </a:r>
            <a:r>
              <a:rPr lang="ru-RU" dirty="0"/>
              <a:t> </a:t>
            </a:r>
            <a:r>
              <a:rPr lang="ru-RU" dirty="0" err="1"/>
              <a:t>дамуының</a:t>
            </a:r>
            <a:r>
              <a:rPr lang="ru-RU" dirty="0"/>
              <a:t> </a:t>
            </a:r>
            <a:r>
              <a:rPr lang="ru-RU" dirty="0" err="1"/>
              <a:t>жіктелуімен</a:t>
            </a:r>
            <a:r>
              <a:rPr lang="ru-RU" dirty="0"/>
              <a:t> </a:t>
            </a:r>
            <a:r>
              <a:rPr lang="ru-RU" dirty="0" err="1"/>
              <a:t>қамтылмайды</a:t>
            </a:r>
            <a:r>
              <a:rPr lang="ru-RU" dirty="0"/>
              <a:t>. </a:t>
            </a:r>
            <a:r>
              <a:rPr lang="ru-RU" dirty="0" err="1"/>
              <a:t>Нəрестенің</a:t>
            </a:r>
            <a:r>
              <a:rPr lang="ru-RU" dirty="0"/>
              <a:t> </a:t>
            </a:r>
            <a:r>
              <a:rPr lang="ru-RU" dirty="0" err="1"/>
              <a:t>дүниеге</a:t>
            </a:r>
            <a:r>
              <a:rPr lang="ru-RU" dirty="0"/>
              <a:t> </a:t>
            </a:r>
            <a:r>
              <a:rPr lang="ru-RU" dirty="0" err="1"/>
              <a:t>келу</a:t>
            </a:r>
            <a:r>
              <a:rPr lang="ru-RU" dirty="0"/>
              <a:t> </a:t>
            </a:r>
            <a:r>
              <a:rPr lang="ru-RU" dirty="0" err="1"/>
              <a:t>мезетінде</a:t>
            </a:r>
            <a:r>
              <a:rPr lang="ru-RU" dirty="0"/>
              <a:t> </a:t>
            </a:r>
            <a:r>
              <a:rPr lang="ru-RU" dirty="0" err="1"/>
              <a:t>баланың</a:t>
            </a:r>
            <a:r>
              <a:rPr lang="ru-RU" dirty="0"/>
              <a:t> </a:t>
            </a:r>
            <a:r>
              <a:rPr lang="ru-RU" dirty="0" err="1"/>
              <a:t>өмір</a:t>
            </a:r>
            <a:r>
              <a:rPr lang="ru-RU" dirty="0"/>
              <a:t> мен даму </a:t>
            </a:r>
            <a:r>
              <a:rPr lang="ru-RU" dirty="0" err="1"/>
              <a:t>түрі</a:t>
            </a:r>
            <a:r>
              <a:rPr lang="ru-RU" dirty="0"/>
              <a:t> </a:t>
            </a:r>
            <a:r>
              <a:rPr lang="ru-RU" dirty="0" err="1"/>
              <a:t>жəне</a:t>
            </a:r>
            <a:r>
              <a:rPr lang="ru-RU" dirty="0"/>
              <a:t> </a:t>
            </a:r>
            <a:r>
              <a:rPr lang="ru-RU" dirty="0" err="1"/>
              <a:t>заңдары</a:t>
            </a:r>
            <a:r>
              <a:rPr lang="ru-RU" dirty="0"/>
              <a:t> </a:t>
            </a:r>
            <a:r>
              <a:rPr lang="ru-RU" dirty="0" err="1"/>
              <a:t>түбегейлі</a:t>
            </a:r>
            <a:r>
              <a:rPr lang="ru-RU" dirty="0"/>
              <a:t> </a:t>
            </a:r>
            <a:r>
              <a:rPr lang="ru-RU" dirty="0" err="1"/>
              <a:t>өзгерістерге</a:t>
            </a:r>
            <a:r>
              <a:rPr lang="ru-RU" dirty="0"/>
              <a:t> </a:t>
            </a:r>
            <a:r>
              <a:rPr lang="ru-RU" dirty="0" err="1"/>
              <a:t>ұшырайды</a:t>
            </a:r>
            <a:r>
              <a:rPr lang="ru-RU" dirty="0"/>
              <a:t>. </a:t>
            </a:r>
            <a:r>
              <a:rPr lang="ru-RU" dirty="0" err="1"/>
              <a:t>Баланың</a:t>
            </a:r>
            <a:r>
              <a:rPr lang="ru-RU" dirty="0"/>
              <a:t> дара </a:t>
            </a:r>
            <a:r>
              <a:rPr lang="ru-RU" dirty="0" err="1"/>
              <a:t>психикалық</a:t>
            </a:r>
            <a:r>
              <a:rPr lang="ru-RU" dirty="0"/>
              <a:t> </a:t>
            </a:r>
            <a:r>
              <a:rPr lang="ru-RU" dirty="0" err="1"/>
              <a:t>өмірі</a:t>
            </a:r>
            <a:r>
              <a:rPr lang="ru-RU" dirty="0"/>
              <a:t> </a:t>
            </a:r>
            <a:r>
              <a:rPr lang="ru-RU" dirty="0" err="1"/>
              <a:t>нəрестелік</a:t>
            </a:r>
            <a:r>
              <a:rPr lang="ru-RU" dirty="0"/>
              <a:t> </a:t>
            </a:r>
            <a:r>
              <a:rPr lang="ru-RU" dirty="0" err="1"/>
              <a:t>кезеңінің</a:t>
            </a:r>
            <a:r>
              <a:rPr lang="ru-RU" dirty="0"/>
              <a:t> </a:t>
            </a:r>
            <a:r>
              <a:rPr lang="ru-RU" dirty="0" err="1"/>
              <a:t>орталық</a:t>
            </a:r>
            <a:r>
              <a:rPr lang="ru-RU" dirty="0"/>
              <a:t> </a:t>
            </a:r>
            <a:r>
              <a:rPr lang="ru-RU" dirty="0" err="1"/>
              <a:t>психологиялық</a:t>
            </a:r>
            <a:r>
              <a:rPr lang="ru-RU" dirty="0"/>
              <a:t> </a:t>
            </a:r>
            <a:r>
              <a:rPr lang="ru-RU" dirty="0" err="1"/>
              <a:t>жаңа</a:t>
            </a:r>
            <a:r>
              <a:rPr lang="ru-RU" dirty="0"/>
              <a:t> </a:t>
            </a:r>
            <a:r>
              <a:rPr lang="ru-RU" dirty="0" err="1"/>
              <a:t>құрылымы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34962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2310" y="751344"/>
            <a:ext cx="102450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Пренатальды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даму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негізгі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үш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кезеңнен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тұрады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●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герминалды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ұрықтанғаннан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аптаға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дейін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–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жасушалардың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жылдам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жетілуі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мен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алғашқы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дифференциялану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кезеңі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●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эмбрионалды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(2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аптадан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айға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дейін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–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негізгі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құрылымдар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мен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ағзалардың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қалыптасу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кезеңі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●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феталды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(3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айдан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туғанға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дейін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–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ұрықтың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қарқынды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морфофизиологиялық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даму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кезеңі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Жүктіліктің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екінші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триместрдың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соңына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қарай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(4-6 ай)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баланың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миы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алты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есеге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ұлғаяды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Алтыншы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айдың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соңына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қарай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жатырдағы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бала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өмірге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қабілетті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болады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Баланың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анализаторлық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жүйелерінің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біршама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дамығандығының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дəлелі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ретінде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оның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132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дыбысқа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тактильді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тітіркендірігіштерге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əсерін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байқауға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болады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Үшінші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триместрде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(6-9 ай)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орталық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жүйке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жүйесі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қарқынды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дами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бастайды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дем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алу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мен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жұтуға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жауапты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құрылымдар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қалыптасады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сенсорлы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жəне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моторлы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орталықтар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локализацияланады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(7 ай),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сипауға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жəне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дірілге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сезімталдық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пайда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болады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баланың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анасымен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өзара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əрекеттестігі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қалыптаса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бастайды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05524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Пренатальды</a:t>
            </a:r>
            <a:r>
              <a:rPr lang="ru-RU" dirty="0">
                <a:solidFill>
                  <a:srgbClr val="FF0000"/>
                </a:solidFill>
              </a:rPr>
              <a:t> даму </a:t>
            </a:r>
            <a:r>
              <a:rPr lang="ru-RU" dirty="0" err="1">
                <a:solidFill>
                  <a:srgbClr val="FF0000"/>
                </a:solidFill>
              </a:rPr>
              <a:t>негізгі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үш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кезеңнен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тұрады</a:t>
            </a:r>
            <a:r>
              <a:rPr lang="ru-RU" dirty="0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● </a:t>
            </a:r>
            <a:r>
              <a:rPr lang="ru-RU" dirty="0" err="1"/>
              <a:t>герминалды</a:t>
            </a:r>
            <a:r>
              <a:rPr lang="ru-RU" dirty="0"/>
              <a:t> (</a:t>
            </a:r>
            <a:r>
              <a:rPr lang="ru-RU" dirty="0" err="1"/>
              <a:t>ұрықтанғаннан</a:t>
            </a:r>
            <a:r>
              <a:rPr lang="ru-RU" dirty="0"/>
              <a:t> 2 </a:t>
            </a:r>
            <a:r>
              <a:rPr lang="ru-RU" dirty="0" err="1"/>
              <a:t>аптаға</a:t>
            </a:r>
            <a:r>
              <a:rPr lang="ru-RU" dirty="0"/>
              <a:t> </a:t>
            </a:r>
            <a:r>
              <a:rPr lang="ru-RU" dirty="0" err="1"/>
              <a:t>дейін</a:t>
            </a:r>
            <a:r>
              <a:rPr lang="ru-RU" dirty="0"/>
              <a:t>) – </a:t>
            </a:r>
            <a:r>
              <a:rPr lang="ru-RU" dirty="0" err="1"/>
              <a:t>жасушалардың</a:t>
            </a:r>
            <a:r>
              <a:rPr lang="ru-RU" dirty="0"/>
              <a:t> </a:t>
            </a:r>
            <a:r>
              <a:rPr lang="ru-RU" dirty="0" err="1"/>
              <a:t>жылдам</a:t>
            </a:r>
            <a:r>
              <a:rPr lang="ru-RU" dirty="0"/>
              <a:t> </a:t>
            </a:r>
            <a:r>
              <a:rPr lang="ru-RU" dirty="0" err="1"/>
              <a:t>жетілуі</a:t>
            </a:r>
            <a:r>
              <a:rPr lang="ru-RU" dirty="0"/>
              <a:t> мен </a:t>
            </a:r>
            <a:r>
              <a:rPr lang="ru-RU" dirty="0" err="1">
                <a:solidFill>
                  <a:srgbClr val="C00000"/>
                </a:solidFill>
              </a:rPr>
              <a:t>алғашқы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дифференциялану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кезеңі</a:t>
            </a:r>
            <a:r>
              <a:rPr lang="ru-RU" dirty="0">
                <a:solidFill>
                  <a:srgbClr val="C00000"/>
                </a:solidFill>
              </a:rPr>
              <a:t>; </a:t>
            </a:r>
            <a:r>
              <a:rPr lang="ru-RU" dirty="0"/>
              <a:t>● </a:t>
            </a:r>
            <a:r>
              <a:rPr lang="ru-RU" dirty="0" err="1"/>
              <a:t>эмбрионалды</a:t>
            </a:r>
            <a:r>
              <a:rPr lang="ru-RU" dirty="0"/>
              <a:t> (2 </a:t>
            </a:r>
            <a:r>
              <a:rPr lang="ru-RU" dirty="0" err="1"/>
              <a:t>аптадан</a:t>
            </a:r>
            <a:r>
              <a:rPr lang="ru-RU" dirty="0"/>
              <a:t> 2 </a:t>
            </a:r>
            <a:r>
              <a:rPr lang="ru-RU" dirty="0" err="1"/>
              <a:t>айға</a:t>
            </a:r>
            <a:r>
              <a:rPr lang="ru-RU" dirty="0"/>
              <a:t> </a:t>
            </a:r>
            <a:r>
              <a:rPr lang="ru-RU" dirty="0" err="1"/>
              <a:t>дейін</a:t>
            </a:r>
            <a:r>
              <a:rPr lang="ru-RU" dirty="0"/>
              <a:t>) –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құрылымдар</a:t>
            </a:r>
            <a:r>
              <a:rPr lang="ru-RU" dirty="0"/>
              <a:t> мен </a:t>
            </a:r>
            <a:r>
              <a:rPr lang="ru-RU" dirty="0" err="1"/>
              <a:t>ағзалардың</a:t>
            </a:r>
            <a:r>
              <a:rPr lang="ru-RU" dirty="0"/>
              <a:t> </a:t>
            </a:r>
            <a:r>
              <a:rPr lang="ru-RU" dirty="0" err="1"/>
              <a:t>қалыптасу</a:t>
            </a:r>
            <a:r>
              <a:rPr lang="ru-RU" dirty="0"/>
              <a:t> </a:t>
            </a:r>
            <a:r>
              <a:rPr lang="ru-RU" dirty="0" err="1"/>
              <a:t>кезеңі</a:t>
            </a:r>
            <a:r>
              <a:rPr lang="ru-RU" dirty="0"/>
              <a:t>; ● </a:t>
            </a:r>
            <a:r>
              <a:rPr lang="ru-RU" dirty="0" err="1"/>
              <a:t>феталды</a:t>
            </a:r>
            <a:r>
              <a:rPr lang="ru-RU" dirty="0"/>
              <a:t> (</a:t>
            </a:r>
            <a:r>
              <a:rPr lang="ru-RU" dirty="0">
                <a:solidFill>
                  <a:schemeClr val="tx1"/>
                </a:solidFill>
              </a:rPr>
              <a:t>3 </a:t>
            </a:r>
            <a:r>
              <a:rPr lang="ru-RU" dirty="0" err="1">
                <a:solidFill>
                  <a:schemeClr val="tx1"/>
                </a:solidFill>
              </a:rPr>
              <a:t>айдан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туғанға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дейін</a:t>
            </a:r>
            <a:r>
              <a:rPr lang="ru-RU" dirty="0">
                <a:solidFill>
                  <a:schemeClr val="tx1"/>
                </a:solidFill>
              </a:rPr>
              <a:t>) – </a:t>
            </a:r>
            <a:r>
              <a:rPr lang="ru-RU" dirty="0" err="1">
                <a:solidFill>
                  <a:schemeClr val="tx1"/>
                </a:solidFill>
              </a:rPr>
              <a:t>ұрықтың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қарқынды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морфофизиологиялық</a:t>
            </a:r>
            <a:r>
              <a:rPr lang="ru-RU" dirty="0">
                <a:solidFill>
                  <a:schemeClr val="tx1"/>
                </a:solidFill>
              </a:rPr>
              <a:t> даму </a:t>
            </a:r>
            <a:r>
              <a:rPr lang="ru-RU" dirty="0" err="1">
                <a:solidFill>
                  <a:schemeClr val="tx1"/>
                </a:solidFill>
              </a:rPr>
              <a:t>кезеңі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rgbClr val="FF0000"/>
                </a:solidFill>
              </a:rPr>
              <a:t>Жүктіліктің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екінші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триместрдың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соңына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қарай</a:t>
            </a:r>
            <a:r>
              <a:rPr lang="ru-RU" dirty="0">
                <a:solidFill>
                  <a:srgbClr val="FF0000"/>
                </a:solidFill>
              </a:rPr>
              <a:t> (4-6 ай) </a:t>
            </a:r>
            <a:r>
              <a:rPr lang="ru-RU" dirty="0" err="1">
                <a:solidFill>
                  <a:srgbClr val="FF0000"/>
                </a:solidFill>
              </a:rPr>
              <a:t>баланың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миы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алты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есеге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ұлғаяды</a:t>
            </a:r>
            <a:r>
              <a:rPr lang="ru-RU" dirty="0"/>
              <a:t>. </a:t>
            </a:r>
            <a:r>
              <a:rPr lang="ru-RU" dirty="0" err="1"/>
              <a:t>Алтыншы</a:t>
            </a:r>
            <a:r>
              <a:rPr lang="ru-RU" dirty="0"/>
              <a:t> </a:t>
            </a:r>
            <a:r>
              <a:rPr lang="ru-RU" dirty="0" err="1"/>
              <a:t>айдың</a:t>
            </a:r>
            <a:r>
              <a:rPr lang="ru-RU" dirty="0"/>
              <a:t> </a:t>
            </a:r>
            <a:r>
              <a:rPr lang="ru-RU" dirty="0" err="1"/>
              <a:t>соңына</a:t>
            </a:r>
            <a:r>
              <a:rPr lang="ru-RU" dirty="0"/>
              <a:t> </a:t>
            </a:r>
            <a:r>
              <a:rPr lang="ru-RU" dirty="0" err="1"/>
              <a:t>қарай</a:t>
            </a:r>
            <a:r>
              <a:rPr lang="ru-RU" dirty="0"/>
              <a:t> </a:t>
            </a:r>
            <a:r>
              <a:rPr lang="ru-RU" dirty="0" err="1"/>
              <a:t>жатырдағы</a:t>
            </a:r>
            <a:r>
              <a:rPr lang="ru-RU" dirty="0"/>
              <a:t> бала </a:t>
            </a:r>
            <a:r>
              <a:rPr lang="ru-RU" dirty="0" err="1"/>
              <a:t>өмірге</a:t>
            </a:r>
            <a:r>
              <a:rPr lang="ru-RU" dirty="0"/>
              <a:t> </a:t>
            </a:r>
            <a:r>
              <a:rPr lang="ru-RU" dirty="0" err="1"/>
              <a:t>қабілетті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 </a:t>
            </a:r>
            <a:r>
              <a:rPr lang="ru-RU" dirty="0" err="1"/>
              <a:t>Баланың</a:t>
            </a:r>
            <a:r>
              <a:rPr lang="ru-RU" dirty="0"/>
              <a:t> </a:t>
            </a:r>
            <a:r>
              <a:rPr lang="ru-RU" dirty="0" err="1"/>
              <a:t>анализаторлық</a:t>
            </a:r>
            <a:r>
              <a:rPr lang="ru-RU" dirty="0"/>
              <a:t> </a:t>
            </a:r>
            <a:r>
              <a:rPr lang="ru-RU" dirty="0" err="1"/>
              <a:t>жүйелерінің</a:t>
            </a:r>
            <a:r>
              <a:rPr lang="ru-RU" dirty="0"/>
              <a:t> </a:t>
            </a:r>
            <a:r>
              <a:rPr lang="ru-RU" dirty="0" err="1"/>
              <a:t>біршама</a:t>
            </a:r>
            <a:r>
              <a:rPr lang="ru-RU" dirty="0"/>
              <a:t> </a:t>
            </a:r>
            <a:r>
              <a:rPr lang="ru-RU" dirty="0" err="1"/>
              <a:t>дамығандығының</a:t>
            </a:r>
            <a:r>
              <a:rPr lang="ru-RU" dirty="0"/>
              <a:t> </a:t>
            </a:r>
            <a:r>
              <a:rPr lang="ru-RU" dirty="0" err="1"/>
              <a:t>дəлелі</a:t>
            </a:r>
            <a:r>
              <a:rPr lang="ru-RU" dirty="0"/>
              <a:t> </a:t>
            </a:r>
            <a:r>
              <a:rPr lang="ru-RU" dirty="0" err="1"/>
              <a:t>ретінде</a:t>
            </a:r>
            <a:r>
              <a:rPr lang="ru-RU" dirty="0"/>
              <a:t> </a:t>
            </a:r>
            <a:r>
              <a:rPr lang="ru-RU" dirty="0" err="1"/>
              <a:t>оның</a:t>
            </a:r>
            <a:r>
              <a:rPr lang="ru-RU" dirty="0"/>
              <a:t> 132 </a:t>
            </a:r>
            <a:r>
              <a:rPr lang="ru-RU" dirty="0" err="1"/>
              <a:t>дыбысқа</a:t>
            </a:r>
            <a:r>
              <a:rPr lang="ru-RU" dirty="0"/>
              <a:t>, </a:t>
            </a:r>
            <a:r>
              <a:rPr lang="ru-RU" dirty="0" err="1"/>
              <a:t>тактильді</a:t>
            </a:r>
            <a:r>
              <a:rPr lang="ru-RU" dirty="0"/>
              <a:t> </a:t>
            </a:r>
            <a:r>
              <a:rPr lang="ru-RU" dirty="0" err="1"/>
              <a:t>тітіркендірігіштерге</a:t>
            </a:r>
            <a:r>
              <a:rPr lang="ru-RU" dirty="0"/>
              <a:t> </a:t>
            </a:r>
            <a:r>
              <a:rPr lang="ru-RU" dirty="0" err="1"/>
              <a:t>əсерін</a:t>
            </a:r>
            <a:r>
              <a:rPr lang="ru-RU" dirty="0"/>
              <a:t> </a:t>
            </a:r>
            <a:r>
              <a:rPr lang="ru-RU" dirty="0" err="1"/>
              <a:t>байқауға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 </a:t>
            </a:r>
            <a:r>
              <a:rPr lang="ru-RU" dirty="0" err="1">
                <a:solidFill>
                  <a:srgbClr val="C00000"/>
                </a:solidFill>
              </a:rPr>
              <a:t>Үшінші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триместрде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(6-9 ай) </a:t>
            </a:r>
            <a:r>
              <a:rPr lang="ru-RU" dirty="0" err="1"/>
              <a:t>орталық</a:t>
            </a:r>
            <a:r>
              <a:rPr lang="ru-RU" dirty="0"/>
              <a:t> </a:t>
            </a:r>
            <a:r>
              <a:rPr lang="ru-RU" dirty="0" err="1"/>
              <a:t>жүйке</a:t>
            </a:r>
            <a:r>
              <a:rPr lang="ru-RU" dirty="0"/>
              <a:t> </a:t>
            </a:r>
            <a:r>
              <a:rPr lang="ru-RU" dirty="0" err="1"/>
              <a:t>жүйесі</a:t>
            </a:r>
            <a:r>
              <a:rPr lang="ru-RU" dirty="0"/>
              <a:t> </a:t>
            </a:r>
            <a:r>
              <a:rPr lang="ru-RU" dirty="0" err="1"/>
              <a:t>қарқынды</a:t>
            </a:r>
            <a:r>
              <a:rPr lang="ru-RU" dirty="0"/>
              <a:t> </a:t>
            </a:r>
            <a:r>
              <a:rPr lang="ru-RU" dirty="0" err="1"/>
              <a:t>дами</a:t>
            </a:r>
            <a:r>
              <a:rPr lang="ru-RU" dirty="0"/>
              <a:t> </a:t>
            </a:r>
            <a:r>
              <a:rPr lang="ru-RU" dirty="0" err="1"/>
              <a:t>бастайды</a:t>
            </a:r>
            <a:r>
              <a:rPr lang="ru-RU" dirty="0"/>
              <a:t>, </a:t>
            </a:r>
            <a:r>
              <a:rPr lang="ru-RU" dirty="0" err="1"/>
              <a:t>дем</a:t>
            </a:r>
            <a:r>
              <a:rPr lang="ru-RU" dirty="0"/>
              <a:t> </a:t>
            </a:r>
            <a:r>
              <a:rPr lang="ru-RU" dirty="0" err="1"/>
              <a:t>алу</a:t>
            </a:r>
            <a:r>
              <a:rPr lang="ru-RU" dirty="0"/>
              <a:t> мен </a:t>
            </a:r>
            <a:r>
              <a:rPr lang="ru-RU" dirty="0" err="1"/>
              <a:t>жұтуға</a:t>
            </a:r>
            <a:r>
              <a:rPr lang="ru-RU" dirty="0"/>
              <a:t> </a:t>
            </a:r>
            <a:r>
              <a:rPr lang="ru-RU" dirty="0" err="1"/>
              <a:t>жауапты</a:t>
            </a:r>
            <a:r>
              <a:rPr lang="ru-RU" dirty="0"/>
              <a:t> </a:t>
            </a:r>
            <a:r>
              <a:rPr lang="ru-RU" dirty="0" err="1"/>
              <a:t>құрылымдар</a:t>
            </a:r>
            <a:r>
              <a:rPr lang="ru-RU" dirty="0"/>
              <a:t> </a:t>
            </a:r>
            <a:r>
              <a:rPr lang="ru-RU" dirty="0" err="1"/>
              <a:t>қалыптасады</a:t>
            </a:r>
            <a:r>
              <a:rPr lang="ru-RU" dirty="0"/>
              <a:t>, </a:t>
            </a:r>
            <a:r>
              <a:rPr lang="ru-RU" dirty="0" err="1"/>
              <a:t>сенсорлы</a:t>
            </a:r>
            <a:r>
              <a:rPr lang="ru-RU" dirty="0"/>
              <a:t> </a:t>
            </a:r>
            <a:r>
              <a:rPr lang="ru-RU" dirty="0" err="1"/>
              <a:t>жəне</a:t>
            </a:r>
            <a:r>
              <a:rPr lang="ru-RU" dirty="0"/>
              <a:t> </a:t>
            </a:r>
            <a:r>
              <a:rPr lang="ru-RU" dirty="0" err="1"/>
              <a:t>моторлы</a:t>
            </a:r>
            <a:r>
              <a:rPr lang="ru-RU" dirty="0"/>
              <a:t> </a:t>
            </a:r>
            <a:r>
              <a:rPr lang="ru-RU" dirty="0" err="1"/>
              <a:t>орталықтар</a:t>
            </a:r>
            <a:r>
              <a:rPr lang="ru-RU" dirty="0"/>
              <a:t> </a:t>
            </a:r>
            <a:r>
              <a:rPr lang="ru-RU" dirty="0" err="1"/>
              <a:t>локализацияланады</a:t>
            </a:r>
            <a:r>
              <a:rPr lang="ru-RU" dirty="0"/>
              <a:t> (7 ай), </a:t>
            </a:r>
            <a:r>
              <a:rPr lang="ru-RU" dirty="0" err="1"/>
              <a:t>сипауға</a:t>
            </a:r>
            <a:r>
              <a:rPr lang="ru-RU" dirty="0"/>
              <a:t> </a:t>
            </a:r>
            <a:r>
              <a:rPr lang="ru-RU" dirty="0" err="1"/>
              <a:t>жəне</a:t>
            </a:r>
            <a:r>
              <a:rPr lang="ru-RU" dirty="0"/>
              <a:t> </a:t>
            </a:r>
            <a:r>
              <a:rPr lang="ru-RU" dirty="0" err="1"/>
              <a:t>дірілге</a:t>
            </a:r>
            <a:r>
              <a:rPr lang="ru-RU" dirty="0"/>
              <a:t> </a:t>
            </a:r>
            <a:r>
              <a:rPr lang="ru-RU" dirty="0" err="1"/>
              <a:t>сезімталдық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, </a:t>
            </a:r>
            <a:r>
              <a:rPr lang="ru-RU" dirty="0" err="1"/>
              <a:t>баланың</a:t>
            </a:r>
            <a:r>
              <a:rPr lang="ru-RU" dirty="0"/>
              <a:t> </a:t>
            </a:r>
            <a:r>
              <a:rPr lang="ru-RU" dirty="0" err="1"/>
              <a:t>анасымен</a:t>
            </a:r>
            <a:r>
              <a:rPr lang="ru-RU" dirty="0"/>
              <a:t> </a:t>
            </a:r>
            <a:r>
              <a:rPr lang="ru-RU" dirty="0" err="1"/>
              <a:t>өзара</a:t>
            </a:r>
            <a:r>
              <a:rPr lang="ru-RU" dirty="0"/>
              <a:t> </a:t>
            </a:r>
            <a:r>
              <a:rPr lang="ru-RU" dirty="0" err="1"/>
              <a:t>əрекеттестігі</a:t>
            </a:r>
            <a:r>
              <a:rPr lang="ru-RU" dirty="0"/>
              <a:t> </a:t>
            </a:r>
            <a:r>
              <a:rPr lang="ru-RU" dirty="0" err="1"/>
              <a:t>қалыптаса</a:t>
            </a:r>
            <a:r>
              <a:rPr lang="ru-RU" dirty="0"/>
              <a:t> </a:t>
            </a:r>
            <a:r>
              <a:rPr lang="ru-RU" dirty="0" err="1"/>
              <a:t>бастайды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97858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C00000"/>
                </a:solidFill>
              </a:rPr>
              <a:t>Нəрестенің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психологиясы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жайлы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түсінік</a:t>
            </a:r>
            <a:r>
              <a:rPr lang="ru-RU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7706" y="1856793"/>
            <a:ext cx="9888891" cy="4019076"/>
          </a:xfrm>
        </p:spPr>
        <p:txBody>
          <a:bodyPr>
            <a:noAutofit/>
          </a:bodyPr>
          <a:lstStyle/>
          <a:p>
            <a:pPr algn="just"/>
            <a:r>
              <a:rPr lang="ru-RU" sz="2000" dirty="0" err="1" smtClean="0"/>
              <a:t>Балалар</a:t>
            </a:r>
            <a:r>
              <a:rPr lang="ru-RU" sz="2000" dirty="0" smtClean="0"/>
              <a:t> </a:t>
            </a:r>
            <a:r>
              <a:rPr lang="ru-RU" sz="2000" dirty="0" err="1"/>
              <a:t>психологиясының</a:t>
            </a:r>
            <a:r>
              <a:rPr lang="ru-RU" sz="2000" dirty="0"/>
              <a:t> </a:t>
            </a:r>
            <a:r>
              <a:rPr lang="ru-RU" sz="2000" dirty="0" err="1"/>
              <a:t>бір</a:t>
            </a:r>
            <a:r>
              <a:rPr lang="ru-RU" sz="2000" dirty="0"/>
              <a:t> </a:t>
            </a:r>
            <a:r>
              <a:rPr lang="ru-RU" sz="2000" dirty="0" err="1"/>
              <a:t>жастағы</a:t>
            </a:r>
            <a:r>
              <a:rPr lang="ru-RU" sz="2000" dirty="0"/>
              <a:t> </a:t>
            </a:r>
            <a:r>
              <a:rPr lang="ru-RU" sz="2000" dirty="0" err="1"/>
              <a:t>балалардың</a:t>
            </a:r>
            <a:r>
              <a:rPr lang="ru-RU" sz="2000" dirty="0"/>
              <a:t> </a:t>
            </a:r>
            <a:r>
              <a:rPr lang="ru-RU" sz="2000" dirty="0" err="1"/>
              <a:t>өмірін</a:t>
            </a:r>
            <a:r>
              <a:rPr lang="ru-RU" sz="2000" dirty="0"/>
              <a:t> </a:t>
            </a:r>
            <a:r>
              <a:rPr lang="ru-RU" sz="2000" dirty="0" err="1"/>
              <a:t>зерттеуге</a:t>
            </a:r>
            <a:r>
              <a:rPr lang="ru-RU" sz="2000" dirty="0"/>
              <a:t> </a:t>
            </a:r>
            <a:r>
              <a:rPr lang="ru-RU" sz="2000" dirty="0" err="1"/>
              <a:t>байланысты</a:t>
            </a:r>
            <a:r>
              <a:rPr lang="ru-RU" sz="2000" dirty="0"/>
              <a:t> </a:t>
            </a:r>
            <a:r>
              <a:rPr lang="ru-RU" sz="2000" dirty="0" err="1"/>
              <a:t>бөлімі</a:t>
            </a:r>
            <a:r>
              <a:rPr lang="ru-RU" sz="2000" dirty="0"/>
              <a:t> – </a:t>
            </a:r>
            <a:r>
              <a:rPr lang="ru-RU" sz="2000" dirty="0" err="1"/>
              <a:t>нəрестелік</a:t>
            </a:r>
            <a:r>
              <a:rPr lang="ru-RU" sz="2000" dirty="0"/>
              <a:t> </a:t>
            </a:r>
            <a:r>
              <a:rPr lang="ru-RU" sz="2000" dirty="0" err="1"/>
              <a:t>кезең</a:t>
            </a:r>
            <a:r>
              <a:rPr lang="ru-RU" sz="2000" dirty="0"/>
              <a:t> </a:t>
            </a:r>
            <a:r>
              <a:rPr lang="ru-RU" sz="2000" dirty="0" err="1"/>
              <a:t>психологиясы</a:t>
            </a:r>
            <a:r>
              <a:rPr lang="ru-RU" sz="2000" dirty="0"/>
              <a:t> </a:t>
            </a:r>
            <a:r>
              <a:rPr lang="ru-RU" sz="2000" dirty="0" err="1"/>
              <a:t>əлі</a:t>
            </a:r>
            <a:r>
              <a:rPr lang="ru-RU" sz="2000" dirty="0"/>
              <a:t> </a:t>
            </a:r>
            <a:r>
              <a:rPr lang="ru-RU" sz="2000" dirty="0" err="1"/>
              <a:t>жас</a:t>
            </a:r>
            <a:r>
              <a:rPr lang="ru-RU" sz="2000" dirty="0"/>
              <a:t> сала. ХХ </a:t>
            </a:r>
            <a:r>
              <a:rPr lang="ru-RU" sz="2000" dirty="0" err="1"/>
              <a:t>ғасырдың</a:t>
            </a:r>
            <a:r>
              <a:rPr lang="ru-RU" sz="2000" dirty="0"/>
              <a:t> </a:t>
            </a:r>
            <a:r>
              <a:rPr lang="ru-RU" sz="2000" dirty="0" err="1"/>
              <a:t>басына</a:t>
            </a:r>
            <a:r>
              <a:rPr lang="ru-RU" sz="2000" dirty="0"/>
              <a:t> </a:t>
            </a:r>
            <a:r>
              <a:rPr lang="ru-RU" sz="2000" dirty="0" err="1"/>
              <a:t>дейін</a:t>
            </a:r>
            <a:r>
              <a:rPr lang="ru-RU" sz="2000" dirty="0"/>
              <a:t> </a:t>
            </a:r>
            <a:r>
              <a:rPr lang="ru-RU" sz="2000" dirty="0" err="1"/>
              <a:t>психологтардың</a:t>
            </a:r>
            <a:r>
              <a:rPr lang="ru-RU" sz="2000" dirty="0"/>
              <a:t> </a:t>
            </a:r>
            <a:r>
              <a:rPr lang="ru-RU" sz="2000" dirty="0" err="1"/>
              <a:t>нəресте</a:t>
            </a:r>
            <a:r>
              <a:rPr lang="ru-RU" sz="2000" dirty="0"/>
              <a:t> </a:t>
            </a:r>
            <a:r>
              <a:rPr lang="ru-RU" sz="2000" dirty="0" err="1"/>
              <a:t>жайлы</a:t>
            </a:r>
            <a:r>
              <a:rPr lang="ru-RU" sz="2000" dirty="0"/>
              <a:t> </a:t>
            </a:r>
            <a:r>
              <a:rPr lang="ru-RU" sz="2000" dirty="0" err="1"/>
              <a:t>білімдері</a:t>
            </a:r>
            <a:r>
              <a:rPr lang="ru-RU" sz="2000" dirty="0"/>
              <a:t> </a:t>
            </a:r>
            <a:r>
              <a:rPr lang="ru-RU" sz="2000" dirty="0" err="1"/>
              <a:t>күнделікті</a:t>
            </a:r>
            <a:r>
              <a:rPr lang="ru-RU" sz="2000" dirty="0"/>
              <a:t> </a:t>
            </a:r>
            <a:r>
              <a:rPr lang="ru-RU" sz="2000" dirty="0" err="1"/>
              <a:t>бақылаумен</a:t>
            </a:r>
            <a:r>
              <a:rPr lang="ru-RU" sz="2000" dirty="0"/>
              <a:t> </a:t>
            </a:r>
            <a:r>
              <a:rPr lang="ru-RU" sz="2000" dirty="0" err="1"/>
              <a:t>ғана</a:t>
            </a:r>
            <a:r>
              <a:rPr lang="ru-RU" sz="2000" dirty="0"/>
              <a:t> </a:t>
            </a:r>
            <a:r>
              <a:rPr lang="ru-RU" sz="2000" dirty="0" err="1"/>
              <a:t>шектелінген</a:t>
            </a:r>
            <a:r>
              <a:rPr lang="ru-RU" sz="2000" dirty="0"/>
              <a:t> </a:t>
            </a:r>
            <a:r>
              <a:rPr lang="ru-RU" sz="2000" dirty="0" err="1"/>
              <a:t>болатын</a:t>
            </a:r>
            <a:r>
              <a:rPr lang="ru-RU" sz="2000" dirty="0"/>
              <a:t>. </a:t>
            </a:r>
            <a:r>
              <a:rPr lang="ru-RU" sz="2000" dirty="0" err="1"/>
              <a:t>Ондай</a:t>
            </a:r>
            <a:r>
              <a:rPr lang="ru-RU" sz="2000" dirty="0"/>
              <a:t> </a:t>
            </a:r>
            <a:r>
              <a:rPr lang="ru-RU" sz="2000" dirty="0" err="1"/>
              <a:t>жағдайдың</a:t>
            </a:r>
            <a:r>
              <a:rPr lang="ru-RU" sz="2000" dirty="0"/>
              <a:t> </a:t>
            </a:r>
            <a:r>
              <a:rPr lang="ru-RU" sz="2000" dirty="0" err="1"/>
              <a:t>туындауы</a:t>
            </a:r>
            <a:r>
              <a:rPr lang="ru-RU" sz="2000" dirty="0"/>
              <a:t> </a:t>
            </a:r>
            <a:r>
              <a:rPr lang="ru-RU" sz="2000" dirty="0" err="1"/>
              <a:t>нəрестенің</a:t>
            </a:r>
            <a:r>
              <a:rPr lang="ru-RU" sz="2000" dirty="0"/>
              <a:t> </a:t>
            </a:r>
            <a:r>
              <a:rPr lang="ru-RU" sz="2000" dirty="0" err="1"/>
              <a:t>нақ</a:t>
            </a:r>
            <a:r>
              <a:rPr lang="ru-RU" sz="2000" dirty="0"/>
              <a:t> осы </a:t>
            </a:r>
            <a:r>
              <a:rPr lang="ru-RU" sz="2000" dirty="0" err="1"/>
              <a:t>шақтың</a:t>
            </a:r>
            <a:r>
              <a:rPr lang="ru-RU" sz="2000" dirty="0"/>
              <a:t> </a:t>
            </a:r>
            <a:r>
              <a:rPr lang="ru-RU" sz="2000" dirty="0" err="1"/>
              <a:t>емес</a:t>
            </a:r>
            <a:r>
              <a:rPr lang="ru-RU" sz="2000" dirty="0"/>
              <a:t>, </a:t>
            </a:r>
            <a:r>
              <a:rPr lang="ru-RU" sz="2000" dirty="0" err="1"/>
              <a:t>болашақтың</a:t>
            </a:r>
            <a:r>
              <a:rPr lang="ru-RU" sz="2000" dirty="0"/>
              <a:t> </a:t>
            </a:r>
            <a:r>
              <a:rPr lang="ru-RU" sz="2000" dirty="0" err="1"/>
              <a:t>адамы</a:t>
            </a:r>
            <a:r>
              <a:rPr lang="ru-RU" sz="2000" dirty="0"/>
              <a:t> </a:t>
            </a:r>
            <a:r>
              <a:rPr lang="ru-RU" sz="2000" dirty="0" err="1"/>
              <a:t>ретінде</a:t>
            </a:r>
            <a:r>
              <a:rPr lang="ru-RU" sz="2000" dirty="0"/>
              <a:t> </a:t>
            </a:r>
            <a:r>
              <a:rPr lang="ru-RU" sz="2000" dirty="0" err="1"/>
              <a:t>анасының</a:t>
            </a:r>
            <a:r>
              <a:rPr lang="ru-RU" sz="2000" dirty="0"/>
              <a:t> </a:t>
            </a:r>
            <a:r>
              <a:rPr lang="ru-RU" sz="2000" dirty="0" err="1"/>
              <a:t>құрсағынан</a:t>
            </a:r>
            <a:r>
              <a:rPr lang="ru-RU" sz="2000" dirty="0"/>
              <a:t> </a:t>
            </a:r>
            <a:r>
              <a:rPr lang="ru-RU" sz="2000" dirty="0" err="1"/>
              <a:t>тыс</a:t>
            </a:r>
            <a:r>
              <a:rPr lang="ru-RU" sz="2000" dirty="0"/>
              <a:t> </a:t>
            </a:r>
            <a:r>
              <a:rPr lang="ru-RU" sz="2000" dirty="0" err="1"/>
              <a:t>жетілген</a:t>
            </a:r>
            <a:r>
              <a:rPr lang="ru-RU" sz="2000" dirty="0"/>
              <a:t> организм </a:t>
            </a:r>
            <a:r>
              <a:rPr lang="ru-RU" sz="2000" dirty="0" err="1"/>
              <a:t>ретінде</a:t>
            </a:r>
            <a:r>
              <a:rPr lang="ru-RU" sz="2000" dirty="0"/>
              <a:t> </a:t>
            </a:r>
            <a:r>
              <a:rPr lang="ru-RU" sz="2000" dirty="0" err="1"/>
              <a:t>қарастырылуына</a:t>
            </a:r>
            <a:r>
              <a:rPr lang="ru-RU" sz="2000" dirty="0"/>
              <a:t> </a:t>
            </a:r>
            <a:r>
              <a:rPr lang="ru-RU" sz="2000" dirty="0" err="1"/>
              <a:t>байланысты</a:t>
            </a:r>
            <a:r>
              <a:rPr lang="ru-RU" sz="2000" dirty="0"/>
              <a:t> </a:t>
            </a:r>
            <a:r>
              <a:rPr lang="ru-RU" sz="2000" dirty="0" err="1"/>
              <a:t>болды</a:t>
            </a:r>
            <a:r>
              <a:rPr lang="ru-RU" sz="2000" dirty="0"/>
              <a:t>. </a:t>
            </a:r>
            <a:r>
              <a:rPr lang="ru-RU" sz="2000" dirty="0" err="1"/>
              <a:t>Ересектер</a:t>
            </a:r>
            <a:r>
              <a:rPr lang="ru-RU" sz="2000" dirty="0"/>
              <a:t> </a:t>
            </a:r>
            <a:r>
              <a:rPr lang="ru-RU" sz="2000" dirty="0" err="1"/>
              <a:t>нəрестенің</a:t>
            </a:r>
            <a:r>
              <a:rPr lang="ru-RU" sz="2000" dirty="0"/>
              <a:t> </a:t>
            </a:r>
            <a:r>
              <a:rPr lang="ru-RU" sz="2000" dirty="0" err="1"/>
              <a:t>дене</a:t>
            </a:r>
            <a:r>
              <a:rPr lang="ru-RU" sz="2000" dirty="0"/>
              <a:t> </a:t>
            </a:r>
            <a:r>
              <a:rPr lang="ru-RU" sz="2000" dirty="0" err="1"/>
              <a:t>бітімінің</a:t>
            </a:r>
            <a:r>
              <a:rPr lang="ru-RU" sz="2000" dirty="0"/>
              <a:t> </a:t>
            </a:r>
            <a:r>
              <a:rPr lang="ru-RU" sz="2000" dirty="0" err="1"/>
              <a:t>дамуын</a:t>
            </a:r>
            <a:r>
              <a:rPr lang="ru-RU" sz="2000" dirty="0"/>
              <a:t>, </a:t>
            </a:r>
            <a:r>
              <a:rPr lang="ru-RU" sz="2000" dirty="0" err="1"/>
              <a:t>яғни</a:t>
            </a:r>
            <a:r>
              <a:rPr lang="ru-RU" sz="2000" dirty="0"/>
              <a:t> – </a:t>
            </a:r>
            <a:r>
              <a:rPr lang="ru-RU" sz="2000" dirty="0" err="1"/>
              <a:t>қоректенуін</a:t>
            </a:r>
            <a:r>
              <a:rPr lang="ru-RU" sz="2000" dirty="0"/>
              <a:t>, </a:t>
            </a:r>
            <a:r>
              <a:rPr lang="ru-RU" sz="2000" dirty="0" err="1"/>
              <a:t>жылулықты</a:t>
            </a:r>
            <a:r>
              <a:rPr lang="ru-RU" sz="2000" dirty="0"/>
              <a:t>, </a:t>
            </a:r>
            <a:r>
              <a:rPr lang="ru-RU" sz="2000" dirty="0" err="1"/>
              <a:t>ұзақ</a:t>
            </a:r>
            <a:r>
              <a:rPr lang="ru-RU" sz="2000" dirty="0"/>
              <a:t> </a:t>
            </a:r>
            <a:r>
              <a:rPr lang="ru-RU" sz="2000" dirty="0" err="1"/>
              <a:t>мерзімде</a:t>
            </a:r>
            <a:r>
              <a:rPr lang="ru-RU" sz="2000" dirty="0"/>
              <a:t> </a:t>
            </a:r>
            <a:r>
              <a:rPr lang="ru-RU" sz="2000" dirty="0" err="1"/>
              <a:t>ұйықтау</a:t>
            </a:r>
            <a:r>
              <a:rPr lang="ru-RU" sz="2000" dirty="0"/>
              <a:t> </a:t>
            </a:r>
            <a:r>
              <a:rPr lang="ru-RU" sz="2000" dirty="0" err="1"/>
              <a:t>жағдайларын</a:t>
            </a:r>
            <a:r>
              <a:rPr lang="ru-RU" sz="2000" dirty="0"/>
              <a:t> </a:t>
            </a:r>
            <a:r>
              <a:rPr lang="ru-RU" sz="2000" dirty="0" err="1"/>
              <a:t>қамтамасыз</a:t>
            </a:r>
            <a:r>
              <a:rPr lang="ru-RU" sz="2000" dirty="0"/>
              <a:t> </a:t>
            </a:r>
            <a:r>
              <a:rPr lang="ru-RU" sz="2000" dirty="0" err="1"/>
              <a:t>етуге</a:t>
            </a:r>
            <a:r>
              <a:rPr lang="ru-RU" sz="2000" dirty="0"/>
              <a:t> </a:t>
            </a:r>
            <a:r>
              <a:rPr lang="ru-RU" sz="2000" dirty="0" err="1"/>
              <a:t>тырысқан</a:t>
            </a:r>
            <a:r>
              <a:rPr lang="ru-RU" sz="2000" dirty="0"/>
              <a:t>. </a:t>
            </a:r>
            <a:r>
              <a:rPr lang="ru-RU" sz="2000" dirty="0" err="1"/>
              <a:t>Нəрестелік</a:t>
            </a:r>
            <a:r>
              <a:rPr lang="ru-RU" sz="2000" dirty="0"/>
              <a:t> </a:t>
            </a:r>
            <a:r>
              <a:rPr lang="ru-RU" sz="2000" dirty="0" err="1"/>
              <a:t>шақ</a:t>
            </a:r>
            <a:r>
              <a:rPr lang="ru-RU" sz="2000" dirty="0"/>
              <a:t> </a:t>
            </a:r>
            <a:r>
              <a:rPr lang="ru-RU" sz="2000" dirty="0" err="1"/>
              <a:t>психологиясының</a:t>
            </a:r>
            <a:r>
              <a:rPr lang="ru-RU" sz="2000" dirty="0"/>
              <a:t> </a:t>
            </a:r>
            <a:r>
              <a:rPr lang="ru-RU" sz="2000" dirty="0" err="1"/>
              <a:t>салыстырмалы</a:t>
            </a:r>
            <a:r>
              <a:rPr lang="ru-RU" sz="2000" dirty="0"/>
              <a:t> 133 </a:t>
            </a:r>
            <a:r>
              <a:rPr lang="ru-RU" sz="2000" dirty="0" err="1"/>
              <a:t>кешеуілдеуінің</a:t>
            </a:r>
            <a:r>
              <a:rPr lang="ru-RU" sz="2000" dirty="0"/>
              <a:t> </a:t>
            </a:r>
            <a:r>
              <a:rPr lang="ru-RU" sz="2000" dirty="0" err="1"/>
              <a:t>келесі</a:t>
            </a:r>
            <a:r>
              <a:rPr lang="ru-RU" sz="2000" dirty="0"/>
              <a:t> </a:t>
            </a:r>
            <a:r>
              <a:rPr lang="ru-RU" sz="2000" dirty="0" err="1"/>
              <a:t>бір</a:t>
            </a:r>
            <a:r>
              <a:rPr lang="ru-RU" sz="2000" dirty="0"/>
              <a:t> </a:t>
            </a:r>
            <a:r>
              <a:rPr lang="ru-RU" sz="2000" dirty="0" err="1"/>
              <a:t>себебі</a:t>
            </a:r>
            <a:r>
              <a:rPr lang="ru-RU" sz="2000" dirty="0"/>
              <a:t> 1 </a:t>
            </a:r>
            <a:r>
              <a:rPr lang="ru-RU" sz="2000" dirty="0" err="1"/>
              <a:t>жастағы</a:t>
            </a:r>
            <a:r>
              <a:rPr lang="ru-RU" sz="2000" dirty="0"/>
              <a:t> </a:t>
            </a:r>
            <a:r>
              <a:rPr lang="ru-RU" sz="2000" dirty="0" err="1"/>
              <a:t>балалардың</a:t>
            </a:r>
            <a:r>
              <a:rPr lang="ru-RU" sz="2000" dirty="0"/>
              <a:t> </a:t>
            </a:r>
            <a:r>
              <a:rPr lang="ru-RU" sz="2000" dirty="0" err="1"/>
              <a:t>психологиясын</a:t>
            </a:r>
            <a:r>
              <a:rPr lang="ru-RU" sz="2000" dirty="0"/>
              <a:t> </a:t>
            </a:r>
            <a:r>
              <a:rPr lang="ru-RU" sz="2000" dirty="0" err="1"/>
              <a:t>зерттеудің</a:t>
            </a:r>
            <a:r>
              <a:rPr lang="ru-RU" sz="2000" dirty="0"/>
              <a:t> </a:t>
            </a:r>
            <a:r>
              <a:rPr lang="ru-RU" sz="2000" dirty="0" err="1"/>
              <a:t>əдістемелік</a:t>
            </a:r>
            <a:r>
              <a:rPr lang="ru-RU" sz="2000" dirty="0"/>
              <a:t> </a:t>
            </a:r>
            <a:r>
              <a:rPr lang="ru-RU" sz="2000" dirty="0" err="1"/>
              <a:t>қиыншылықтарына</a:t>
            </a:r>
            <a:r>
              <a:rPr lang="ru-RU" sz="2000" dirty="0"/>
              <a:t> </a:t>
            </a:r>
            <a:r>
              <a:rPr lang="ru-RU" sz="2000" dirty="0" err="1"/>
              <a:t>байланысты</a:t>
            </a:r>
            <a:r>
              <a:rPr lang="ru-RU" sz="2000" dirty="0"/>
              <a:t>, </a:t>
            </a:r>
            <a:r>
              <a:rPr lang="ru-RU" sz="2000" dirty="0" err="1"/>
              <a:t>өйткені</a:t>
            </a:r>
            <a:r>
              <a:rPr lang="ru-RU" sz="2000" dirty="0"/>
              <a:t> </a:t>
            </a:r>
            <a:r>
              <a:rPr lang="ru-RU" sz="2000" dirty="0" err="1"/>
              <a:t>нəрестелер</a:t>
            </a:r>
            <a:r>
              <a:rPr lang="ru-RU" sz="2000" dirty="0"/>
              <a:t> </a:t>
            </a:r>
            <a:r>
              <a:rPr lang="ru-RU" sz="2000" dirty="0" err="1"/>
              <a:t>сөйлей</a:t>
            </a:r>
            <a:r>
              <a:rPr lang="ru-RU" sz="2000" dirty="0"/>
              <a:t> </a:t>
            </a:r>
            <a:r>
              <a:rPr lang="ru-RU" sz="2000" dirty="0" err="1"/>
              <a:t>алмайды</a:t>
            </a:r>
            <a:r>
              <a:rPr lang="ru-RU" sz="2000" dirty="0"/>
              <a:t>, </a:t>
            </a:r>
            <a:r>
              <a:rPr lang="ru-RU" sz="2000" dirty="0" err="1"/>
              <a:t>қозғалыстарынырықтытүрде</a:t>
            </a:r>
            <a:r>
              <a:rPr lang="ru-RU" sz="2000" dirty="0"/>
              <a:t> </a:t>
            </a:r>
            <a:r>
              <a:rPr lang="ru-RU" sz="2000" dirty="0" err="1"/>
              <a:t>реттей</a:t>
            </a:r>
            <a:r>
              <a:rPr lang="ru-RU" sz="2000" dirty="0"/>
              <a:t> </a:t>
            </a:r>
            <a:r>
              <a:rPr lang="ru-RU" sz="2000" dirty="0" err="1"/>
              <a:t>алмайды</a:t>
            </a:r>
            <a:r>
              <a:rPr lang="ru-RU" sz="2000" dirty="0"/>
              <a:t>, </a:t>
            </a:r>
            <a:r>
              <a:rPr lang="ru-RU" sz="2000" dirty="0" err="1"/>
              <a:t>олардың</a:t>
            </a:r>
            <a:r>
              <a:rPr lang="ru-RU" sz="2000" dirty="0"/>
              <a:t> </a:t>
            </a:r>
            <a:r>
              <a:rPr lang="ru-RU" sz="2000" dirty="0" err="1"/>
              <a:t>өз</a:t>
            </a:r>
            <a:r>
              <a:rPr lang="ru-RU" sz="2000" dirty="0"/>
              <a:t> </a:t>
            </a:r>
            <a:r>
              <a:rPr lang="ru-RU" sz="2000" dirty="0" err="1"/>
              <a:t>бетінше</a:t>
            </a:r>
            <a:r>
              <a:rPr lang="ru-RU" sz="2000" dirty="0"/>
              <a:t> </a:t>
            </a:r>
            <a:r>
              <a:rPr lang="ru-RU" sz="2000" dirty="0" err="1"/>
              <a:t>орындайтын</a:t>
            </a:r>
            <a:r>
              <a:rPr lang="ru-RU" sz="2000" dirty="0"/>
              <a:t> </a:t>
            </a:r>
            <a:r>
              <a:rPr lang="ru-RU" sz="2000" dirty="0" err="1"/>
              <a:t>əрекеттерінің</a:t>
            </a:r>
            <a:r>
              <a:rPr lang="ru-RU" sz="2000" dirty="0"/>
              <a:t> </a:t>
            </a:r>
            <a:r>
              <a:rPr lang="ru-RU" sz="2000" dirty="0" err="1"/>
              <a:t>кешені</a:t>
            </a:r>
            <a:r>
              <a:rPr lang="ru-RU" sz="2000" dirty="0"/>
              <a:t> </a:t>
            </a:r>
            <a:r>
              <a:rPr lang="ru-RU" sz="2000" dirty="0" err="1"/>
              <a:t>біршама</a:t>
            </a:r>
            <a:r>
              <a:rPr lang="ru-RU" sz="2000" dirty="0"/>
              <a:t> </a:t>
            </a:r>
            <a:r>
              <a:rPr lang="ru-RU" sz="2000" dirty="0" err="1"/>
              <a:t>шектеулі</a:t>
            </a:r>
            <a:r>
              <a:rPr lang="ru-RU" sz="2000" dirty="0"/>
              <a:t>. </a:t>
            </a:r>
            <a:r>
              <a:rPr lang="ru-RU" sz="2000" dirty="0" err="1"/>
              <a:t>Бейне</a:t>
            </a:r>
            <a:r>
              <a:rPr lang="ru-RU" sz="2000" dirty="0"/>
              <a:t> </a:t>
            </a:r>
            <a:r>
              <a:rPr lang="ru-RU" sz="2000" dirty="0" err="1"/>
              <a:t>техникаларының</a:t>
            </a:r>
            <a:r>
              <a:rPr lang="ru-RU" sz="2000" dirty="0"/>
              <a:t> </a:t>
            </a:r>
            <a:r>
              <a:rPr lang="ru-RU" sz="2000" dirty="0" err="1"/>
              <a:t>жəне</a:t>
            </a:r>
            <a:r>
              <a:rPr lang="ru-RU" sz="2000" dirty="0"/>
              <a:t> </a:t>
            </a:r>
            <a:r>
              <a:rPr lang="ru-RU" sz="2000" dirty="0" err="1"/>
              <a:t>əртүрлі</a:t>
            </a:r>
            <a:r>
              <a:rPr lang="ru-RU" sz="2000" dirty="0"/>
              <a:t> </a:t>
            </a:r>
            <a:r>
              <a:rPr lang="ru-RU" sz="2000" dirty="0" err="1"/>
              <a:t>өлшеуіш</a:t>
            </a:r>
            <a:r>
              <a:rPr lang="ru-RU" sz="2000" dirty="0"/>
              <a:t> </a:t>
            </a:r>
            <a:r>
              <a:rPr lang="ru-RU" sz="2000" dirty="0" err="1"/>
              <a:t>құралдардың</a:t>
            </a:r>
            <a:r>
              <a:rPr lang="ru-RU" sz="2000" dirty="0"/>
              <a:t> </a:t>
            </a:r>
            <a:r>
              <a:rPr lang="ru-RU" sz="2000" dirty="0" err="1"/>
              <a:t>пайда</a:t>
            </a:r>
            <a:r>
              <a:rPr lang="ru-RU" sz="2000" dirty="0"/>
              <a:t> </a:t>
            </a:r>
            <a:r>
              <a:rPr lang="ru-RU" sz="2000" dirty="0" err="1"/>
              <a:t>болуы</a:t>
            </a:r>
            <a:r>
              <a:rPr lang="ru-RU" sz="2000" dirty="0"/>
              <a:t>, </a:t>
            </a:r>
            <a:r>
              <a:rPr lang="ru-RU" sz="2000" dirty="0" err="1"/>
              <a:t>кішкентай</a:t>
            </a:r>
            <a:r>
              <a:rPr lang="ru-RU" sz="2000" dirty="0"/>
              <a:t> </a:t>
            </a:r>
            <a:r>
              <a:rPr lang="ru-RU" sz="2000" dirty="0" err="1"/>
              <a:t>балалардың</a:t>
            </a:r>
            <a:r>
              <a:rPr lang="ru-RU" sz="2000" dirty="0"/>
              <a:t> </a:t>
            </a:r>
            <a:r>
              <a:rPr lang="ru-RU" sz="2000" dirty="0" err="1"/>
              <a:t>психикалық</a:t>
            </a:r>
            <a:r>
              <a:rPr lang="ru-RU" sz="2000" dirty="0"/>
              <a:t> </a:t>
            </a:r>
            <a:r>
              <a:rPr lang="ru-RU" sz="2000" dirty="0" err="1"/>
              <a:t>өмірі</a:t>
            </a:r>
            <a:r>
              <a:rPr lang="ru-RU" sz="2000" dirty="0"/>
              <a:t> </a:t>
            </a:r>
            <a:r>
              <a:rPr lang="ru-RU" sz="2000" dirty="0" err="1"/>
              <a:t>жайлы</a:t>
            </a:r>
            <a:r>
              <a:rPr lang="ru-RU" sz="2000" dirty="0"/>
              <a:t> </a:t>
            </a:r>
            <a:r>
              <a:rPr lang="ru-RU" sz="2000" dirty="0" err="1"/>
              <a:t>жаңа</a:t>
            </a:r>
            <a:r>
              <a:rPr lang="ru-RU" sz="2000" dirty="0"/>
              <a:t> </a:t>
            </a:r>
            <a:r>
              <a:rPr lang="ru-RU" sz="2000" dirty="0" err="1"/>
              <a:t>əрі</a:t>
            </a:r>
            <a:r>
              <a:rPr lang="ru-RU" sz="2000" dirty="0"/>
              <a:t> </a:t>
            </a:r>
            <a:r>
              <a:rPr lang="ru-RU" sz="2000" dirty="0" err="1"/>
              <a:t>көбінде</a:t>
            </a:r>
            <a:r>
              <a:rPr lang="ru-RU" sz="2000" dirty="0"/>
              <a:t> </a:t>
            </a:r>
            <a:r>
              <a:rPr lang="ru-RU" sz="2000" dirty="0" err="1"/>
              <a:t>күтпеген</a:t>
            </a:r>
            <a:r>
              <a:rPr lang="ru-RU" sz="2000" dirty="0"/>
              <a:t> </a:t>
            </a:r>
            <a:r>
              <a:rPr lang="ru-RU" sz="2000" dirty="0" err="1"/>
              <a:t>деректердің</a:t>
            </a:r>
            <a:r>
              <a:rPr lang="ru-RU" sz="2000" dirty="0"/>
              <a:t> </a:t>
            </a:r>
            <a:r>
              <a:rPr lang="ru-RU" sz="2000" dirty="0" err="1"/>
              <a:t>алынуына</a:t>
            </a:r>
            <a:r>
              <a:rPr lang="ru-RU" sz="2000" dirty="0"/>
              <a:t> </a:t>
            </a:r>
            <a:r>
              <a:rPr lang="ru-RU" sz="2000" dirty="0" err="1"/>
              <a:t>жəне</a:t>
            </a:r>
            <a:r>
              <a:rPr lang="ru-RU" sz="2000" dirty="0"/>
              <a:t> </a:t>
            </a:r>
            <a:r>
              <a:rPr lang="ru-RU" sz="2000" dirty="0" err="1"/>
              <a:t>нəресте</a:t>
            </a:r>
            <a:r>
              <a:rPr lang="ru-RU" sz="2000" dirty="0"/>
              <a:t> </a:t>
            </a:r>
            <a:r>
              <a:rPr lang="ru-RU" sz="2000" dirty="0" err="1"/>
              <a:t>психологиясының</a:t>
            </a:r>
            <a:r>
              <a:rPr lang="ru-RU" sz="2000" dirty="0"/>
              <a:t> </a:t>
            </a:r>
            <a:r>
              <a:rPr lang="ru-RU" sz="2000" dirty="0" err="1"/>
              <a:t>қауырт</a:t>
            </a:r>
            <a:r>
              <a:rPr lang="ru-RU" sz="2000" dirty="0"/>
              <a:t> </a:t>
            </a:r>
            <a:r>
              <a:rPr lang="ru-RU" sz="2000" dirty="0" err="1"/>
              <a:t>жетілуіне</a:t>
            </a:r>
            <a:r>
              <a:rPr lang="ru-RU" sz="2000" dirty="0"/>
              <a:t> </a:t>
            </a:r>
            <a:r>
              <a:rPr lang="ru-RU" sz="2000" dirty="0" err="1"/>
              <a:t>ықпал</a:t>
            </a:r>
            <a:r>
              <a:rPr lang="ru-RU" sz="2000" dirty="0"/>
              <a:t> </a:t>
            </a:r>
            <a:r>
              <a:rPr lang="ru-RU" sz="2000" dirty="0" err="1"/>
              <a:t>етуде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43657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err="1">
                <a:solidFill>
                  <a:srgbClr val="C00000"/>
                </a:solidFill>
              </a:rPr>
              <a:t>Бір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 err="1">
                <a:solidFill>
                  <a:srgbClr val="C00000"/>
                </a:solidFill>
              </a:rPr>
              <a:t>жастағы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 err="1">
                <a:solidFill>
                  <a:srgbClr val="C00000"/>
                </a:solidFill>
              </a:rPr>
              <a:t>дағдарыс</a:t>
            </a:r>
            <a:r>
              <a:rPr lang="ru-RU" i="1" dirty="0">
                <a:solidFill>
                  <a:srgbClr val="C00000"/>
                </a:solidFill>
              </a:rPr>
              <a:t>.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791478"/>
            <a:ext cx="9601196" cy="408439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/>
              <a:t>Бала</a:t>
            </a:r>
            <a:r>
              <a:rPr lang="ru-RU" sz="1800" dirty="0"/>
              <a:t> </a:t>
            </a:r>
            <a:r>
              <a:rPr lang="ru-RU" sz="1800" dirty="0" err="1"/>
              <a:t>өмірге</a:t>
            </a:r>
            <a:r>
              <a:rPr lang="ru-RU" sz="1800" dirty="0"/>
              <a:t> </a:t>
            </a:r>
            <a:r>
              <a:rPr lang="ru-RU" sz="1800" dirty="0" err="1"/>
              <a:t>келгендігін</a:t>
            </a:r>
            <a:r>
              <a:rPr lang="ru-RU" sz="1800" dirty="0"/>
              <a:t> </a:t>
            </a:r>
            <a:r>
              <a:rPr lang="ru-RU" sz="1800" dirty="0" err="1"/>
              <a:t>өзінің</a:t>
            </a:r>
            <a:r>
              <a:rPr lang="ru-RU" sz="1800" dirty="0"/>
              <a:t> </a:t>
            </a:r>
            <a:r>
              <a:rPr lang="ru-RU" sz="1800" dirty="0" err="1"/>
              <a:t>алғашқы</a:t>
            </a:r>
            <a:r>
              <a:rPr lang="ru-RU" sz="1800" dirty="0"/>
              <a:t> </a:t>
            </a:r>
            <a:r>
              <a:rPr lang="ru-RU" sz="1800" dirty="0" err="1"/>
              <a:t>жылауымен</a:t>
            </a:r>
            <a:r>
              <a:rPr lang="ru-RU" sz="1800" dirty="0"/>
              <a:t> </a:t>
            </a:r>
            <a:r>
              <a:rPr lang="ru-RU" sz="1800" dirty="0" err="1"/>
              <a:t>білдіреді</a:t>
            </a:r>
            <a:r>
              <a:rPr lang="ru-RU" sz="1800" dirty="0"/>
              <a:t>. Бала </a:t>
            </a:r>
            <a:br>
              <a:rPr lang="ru-RU" sz="1800" dirty="0"/>
            </a:br>
            <a:r>
              <a:rPr lang="ru-RU" sz="1800" dirty="0" err="1"/>
              <a:t>туылған</a:t>
            </a:r>
            <a:r>
              <a:rPr lang="ru-RU" sz="1800" dirty="0"/>
              <a:t> </a:t>
            </a:r>
            <a:r>
              <a:rPr lang="ru-RU" sz="1800" dirty="0" err="1"/>
              <a:t>кезде</a:t>
            </a:r>
            <a:r>
              <a:rPr lang="ru-RU" sz="1800" dirty="0"/>
              <a:t> </a:t>
            </a:r>
            <a:r>
              <a:rPr lang="ru-RU" sz="1800" dirty="0" err="1"/>
              <a:t>физикалық</a:t>
            </a:r>
            <a:r>
              <a:rPr lang="ru-RU" sz="1800" dirty="0"/>
              <a:t> </a:t>
            </a:r>
            <a:r>
              <a:rPr lang="ru-RU" sz="1800" dirty="0" err="1"/>
              <a:t>тұрғыдан</a:t>
            </a:r>
            <a:r>
              <a:rPr lang="ru-RU" sz="1800" dirty="0"/>
              <a:t> </a:t>
            </a:r>
            <a:r>
              <a:rPr lang="ru-RU" sz="1800" dirty="0" err="1"/>
              <a:t>анасынан</a:t>
            </a:r>
            <a:r>
              <a:rPr lang="ru-RU" sz="1800" dirty="0"/>
              <a:t> </a:t>
            </a:r>
            <a:r>
              <a:rPr lang="ru-RU" sz="1800" dirty="0" err="1"/>
              <a:t>бөлінеді</a:t>
            </a:r>
            <a:r>
              <a:rPr lang="ru-RU" sz="1800" dirty="0"/>
              <a:t>. </a:t>
            </a:r>
            <a:r>
              <a:rPr lang="ru-RU" sz="1800" dirty="0" err="1"/>
              <a:t>Ол</a:t>
            </a:r>
            <a:r>
              <a:rPr lang="ru-RU" sz="1800" dirty="0"/>
              <a:t> </a:t>
            </a:r>
            <a:r>
              <a:rPr lang="ru-RU" sz="1800" dirty="0" err="1"/>
              <a:t>мүлдем</a:t>
            </a:r>
            <a:r>
              <a:rPr lang="ru-RU" sz="1800" dirty="0"/>
              <a:t> </a:t>
            </a:r>
            <a:r>
              <a:rPr lang="ru-RU" sz="1800" dirty="0" err="1"/>
              <a:t>басқа</a:t>
            </a:r>
            <a:r>
              <a:rPr lang="ru-RU" sz="1800" dirty="0"/>
              <a:t> </a:t>
            </a:r>
            <a:br>
              <a:rPr lang="ru-RU" sz="1800" dirty="0"/>
            </a:br>
            <a:r>
              <a:rPr lang="ru-RU" sz="1800" dirty="0" err="1"/>
              <a:t>жағдайға</a:t>
            </a:r>
            <a:r>
              <a:rPr lang="ru-RU" sz="1800" dirty="0"/>
              <a:t> тап </a:t>
            </a:r>
            <a:r>
              <a:rPr lang="ru-RU" sz="1800" dirty="0" err="1"/>
              <a:t>болады</a:t>
            </a:r>
            <a:r>
              <a:rPr lang="ru-RU" sz="1800" dirty="0"/>
              <a:t>: температура, </a:t>
            </a:r>
            <a:r>
              <a:rPr lang="ru-RU" sz="1800" dirty="0" err="1"/>
              <a:t>жарық</a:t>
            </a:r>
            <a:r>
              <a:rPr lang="ru-RU" sz="1800" dirty="0"/>
              <a:t>, </a:t>
            </a:r>
            <a:r>
              <a:rPr lang="ru-RU" sz="1800" dirty="0" err="1"/>
              <a:t>кеңістік</a:t>
            </a:r>
            <a:r>
              <a:rPr lang="ru-RU" sz="1800" dirty="0"/>
              <a:t>, </a:t>
            </a:r>
            <a:r>
              <a:rPr lang="ru-RU" sz="1800" dirty="0" err="1"/>
              <a:t>тамақтану</a:t>
            </a:r>
            <a:r>
              <a:rPr lang="ru-RU" sz="1800" dirty="0"/>
              <a:t> </a:t>
            </a:r>
            <a:r>
              <a:rPr lang="ru-RU" sz="1800" dirty="0" err="1"/>
              <a:t>жолы</a:t>
            </a:r>
            <a:r>
              <a:rPr lang="ru-RU" sz="1800" dirty="0"/>
              <a:t>, </a:t>
            </a:r>
            <a:br>
              <a:rPr lang="ru-RU" sz="1800" dirty="0"/>
            </a:br>
            <a:r>
              <a:rPr lang="ru-RU" sz="1800" dirty="0" err="1"/>
              <a:t>дем</a:t>
            </a:r>
            <a:r>
              <a:rPr lang="ru-RU" sz="1800" dirty="0"/>
              <a:t>  </a:t>
            </a:r>
            <a:r>
              <a:rPr lang="ru-RU" sz="1800" dirty="0" err="1"/>
              <a:t>алудың</a:t>
            </a:r>
            <a:r>
              <a:rPr lang="ru-RU" sz="1800" dirty="0"/>
              <a:t>  </a:t>
            </a:r>
            <a:r>
              <a:rPr lang="ru-RU" sz="1800" dirty="0" err="1"/>
              <a:t>басқа</a:t>
            </a:r>
            <a:r>
              <a:rPr lang="ru-RU" sz="1800" dirty="0"/>
              <a:t>  </a:t>
            </a:r>
            <a:r>
              <a:rPr lang="ru-RU" sz="1800" dirty="0" err="1"/>
              <a:t>жолын</a:t>
            </a:r>
            <a:r>
              <a:rPr lang="ru-RU" sz="1800" dirty="0"/>
              <a:t>  </a:t>
            </a:r>
            <a:r>
              <a:rPr lang="ru-RU" sz="1800" dirty="0" err="1"/>
              <a:t>талап</a:t>
            </a:r>
            <a:r>
              <a:rPr lang="ru-RU" sz="1800" dirty="0"/>
              <a:t>  </a:t>
            </a:r>
            <a:r>
              <a:rPr lang="ru-RU" sz="1800" dirty="0" err="1"/>
              <a:t>ететін</a:t>
            </a:r>
            <a:r>
              <a:rPr lang="ru-RU" sz="1800" dirty="0"/>
              <a:t>  орта.  </a:t>
            </a:r>
            <a:r>
              <a:rPr lang="ru-RU" sz="1800" dirty="0" err="1"/>
              <a:t>Жаңа</a:t>
            </a:r>
            <a:r>
              <a:rPr lang="ru-RU" sz="1800" dirty="0"/>
              <a:t>  </a:t>
            </a:r>
            <a:r>
              <a:rPr lang="ru-RU" sz="1800" dirty="0" err="1"/>
              <a:t>ортаға</a:t>
            </a:r>
            <a:r>
              <a:rPr lang="ru-RU" sz="1800" dirty="0"/>
              <a:t>  </a:t>
            </a:r>
            <a:r>
              <a:rPr lang="ru-RU" sz="1800" dirty="0" err="1"/>
              <a:t>бейімделуі</a:t>
            </a:r>
            <a:r>
              <a:rPr lang="ru-RU" sz="1800" dirty="0"/>
              <a:t> </a:t>
            </a:r>
            <a:br>
              <a:rPr lang="ru-RU" sz="1800" dirty="0"/>
            </a:br>
            <a:r>
              <a:rPr lang="ru-RU" sz="1800" dirty="0" err="1"/>
              <a:t>барысында</a:t>
            </a:r>
            <a:r>
              <a:rPr lang="ru-RU" sz="1800" dirty="0"/>
              <a:t> бала </a:t>
            </a:r>
            <a:r>
              <a:rPr lang="ru-RU" sz="1800" dirty="0" err="1"/>
              <a:t>дағдарысқа</a:t>
            </a:r>
            <a:r>
              <a:rPr lang="ru-RU" sz="1800" dirty="0"/>
              <a:t> </a:t>
            </a:r>
            <a:r>
              <a:rPr lang="ru-RU" sz="1800" dirty="0" err="1"/>
              <a:t>ұшырайды</a:t>
            </a:r>
            <a:r>
              <a:rPr lang="ru-RU" sz="1800" dirty="0"/>
              <a:t>.</a:t>
            </a:r>
            <a:br>
              <a:rPr lang="ru-RU" sz="1800" dirty="0"/>
            </a:br>
            <a:r>
              <a:rPr lang="ru-RU" sz="1800" dirty="0" err="1"/>
              <a:t>Нәрестелік</a:t>
            </a:r>
            <a:r>
              <a:rPr lang="ru-RU" sz="1800" dirty="0"/>
              <a:t>  </a:t>
            </a:r>
            <a:r>
              <a:rPr lang="ru-RU" sz="1800" dirty="0" err="1"/>
              <a:t>кезеңнен</a:t>
            </a:r>
            <a:r>
              <a:rPr lang="ru-RU" sz="1800" dirty="0"/>
              <a:t>  </a:t>
            </a:r>
            <a:r>
              <a:rPr lang="ru-RU" sz="1800" dirty="0" err="1"/>
              <a:t>өту</a:t>
            </a:r>
            <a:r>
              <a:rPr lang="ru-RU" sz="1800" dirty="0"/>
              <a:t>  </a:t>
            </a:r>
            <a:r>
              <a:rPr lang="ru-RU" sz="1800" dirty="0" err="1"/>
              <a:t>кезеңі</a:t>
            </a:r>
            <a:r>
              <a:rPr lang="ru-RU" sz="1800" dirty="0"/>
              <a:t>  </a:t>
            </a:r>
            <a:r>
              <a:rPr lang="ru-RU" sz="1800" dirty="0" err="1"/>
              <a:t>бір</a:t>
            </a:r>
            <a:r>
              <a:rPr lang="ru-RU" sz="1800" dirty="0"/>
              <a:t>  </a:t>
            </a:r>
            <a:r>
              <a:rPr lang="ru-RU" sz="1800" dirty="0" err="1"/>
              <a:t>жастағы</a:t>
            </a:r>
            <a:r>
              <a:rPr lang="ru-RU" sz="1800" dirty="0"/>
              <a:t>  </a:t>
            </a:r>
            <a:r>
              <a:rPr lang="ru-RU" sz="1800" dirty="0" err="1"/>
              <a:t>дағдарыс</a:t>
            </a:r>
            <a:r>
              <a:rPr lang="ru-RU" sz="1800" dirty="0"/>
              <a:t>  </a:t>
            </a:r>
            <a:r>
              <a:rPr lang="ru-RU" sz="1800" dirty="0" err="1"/>
              <a:t>деп</a:t>
            </a:r>
            <a:r>
              <a:rPr lang="ru-RU" sz="1800" dirty="0"/>
              <a:t> </a:t>
            </a:r>
            <a:br>
              <a:rPr lang="ru-RU" sz="1800" dirty="0"/>
            </a:br>
            <a:r>
              <a:rPr lang="ru-RU" sz="1800" dirty="0" err="1"/>
              <a:t>аталады</a:t>
            </a:r>
            <a:r>
              <a:rPr lang="ru-RU" sz="1800" dirty="0"/>
              <a:t>.  </a:t>
            </a:r>
            <a:r>
              <a:rPr lang="ru-RU" sz="1800" dirty="0" err="1"/>
              <a:t>Бұл</a:t>
            </a:r>
            <a:r>
              <a:rPr lang="ru-RU" sz="1800" dirty="0"/>
              <a:t>  </a:t>
            </a:r>
            <a:r>
              <a:rPr lang="ru-RU" sz="1800" dirty="0" err="1"/>
              <a:t>дағдарыс</a:t>
            </a:r>
            <a:r>
              <a:rPr lang="ru-RU" sz="1800" dirty="0"/>
              <a:t>  </a:t>
            </a:r>
            <a:r>
              <a:rPr lang="ru-RU" sz="1800" dirty="0" err="1"/>
              <a:t>белгілері</a:t>
            </a:r>
            <a:r>
              <a:rPr lang="ru-RU" sz="1800" dirty="0"/>
              <a:t>  </a:t>
            </a:r>
            <a:r>
              <a:rPr lang="ru-RU" sz="1800" dirty="0" err="1"/>
              <a:t>басқа</a:t>
            </a:r>
            <a:r>
              <a:rPr lang="ru-RU" sz="1800" dirty="0"/>
              <a:t>  </a:t>
            </a:r>
            <a:r>
              <a:rPr lang="ru-RU" sz="1800" dirty="0" err="1"/>
              <a:t>әлеуметтік</a:t>
            </a:r>
            <a:r>
              <a:rPr lang="ru-RU" sz="1800" dirty="0"/>
              <a:t>  </a:t>
            </a:r>
            <a:r>
              <a:rPr lang="ru-RU" sz="1800" dirty="0" err="1"/>
              <a:t>ортада</a:t>
            </a:r>
            <a:r>
              <a:rPr lang="ru-RU" sz="1800" dirty="0"/>
              <a:t>  </a:t>
            </a:r>
            <a:r>
              <a:rPr lang="ru-RU" sz="1800" dirty="0" err="1"/>
              <a:t>емес</a:t>
            </a:r>
            <a:r>
              <a:rPr lang="ru-RU" sz="1800" dirty="0"/>
              <a:t>,  </a:t>
            </a:r>
            <a:r>
              <a:rPr lang="ru-RU" sz="1800" dirty="0" err="1"/>
              <a:t>ең</a:t>
            </a:r>
            <a:r>
              <a:rPr lang="ru-RU" sz="1800" dirty="0"/>
              <a:t> </a:t>
            </a:r>
            <a:br>
              <a:rPr lang="ru-RU" sz="1800" dirty="0"/>
            </a:br>
            <a:r>
              <a:rPr lang="ru-RU" sz="1800" dirty="0" err="1"/>
              <a:t>бірінші</a:t>
            </a:r>
            <a:r>
              <a:rPr lang="ru-RU" sz="1800" dirty="0"/>
              <a:t>  </a:t>
            </a:r>
            <a:r>
              <a:rPr lang="ru-RU" sz="1800" dirty="0" err="1"/>
              <a:t>отбасында</a:t>
            </a:r>
            <a:r>
              <a:rPr lang="ru-RU" sz="1800" dirty="0"/>
              <a:t>  </a:t>
            </a:r>
            <a:r>
              <a:rPr lang="ru-RU" sz="1800" dirty="0" err="1"/>
              <a:t>байқалады</a:t>
            </a:r>
            <a:r>
              <a:rPr lang="ru-RU" sz="1800" dirty="0"/>
              <a:t>.  Л.  С.  Выготский    1  </a:t>
            </a:r>
            <a:r>
              <a:rPr lang="ru-RU" sz="1800" dirty="0" err="1"/>
              <a:t>жас</a:t>
            </a:r>
            <a:r>
              <a:rPr lang="ru-RU" sz="1800" dirty="0"/>
              <a:t>  </a:t>
            </a:r>
            <a:r>
              <a:rPr lang="ru-RU" sz="1800" dirty="0" err="1"/>
              <a:t>дағдарысты</a:t>
            </a:r>
            <a:r>
              <a:rPr lang="ru-RU" sz="1800" dirty="0"/>
              <a:t> </a:t>
            </a:r>
            <a:br>
              <a:rPr lang="ru-RU" sz="1800" dirty="0"/>
            </a:br>
            <a:r>
              <a:rPr lang="ru-RU" sz="1800" dirty="0" err="1"/>
              <a:t>баланың</a:t>
            </a:r>
            <a:r>
              <a:rPr lang="ru-RU" sz="1800" dirty="0"/>
              <a:t>  </a:t>
            </a:r>
            <a:r>
              <a:rPr lang="ru-RU" sz="1800" dirty="0" err="1"/>
              <a:t>алғашқы</a:t>
            </a:r>
            <a:r>
              <a:rPr lang="ru-RU" sz="1800" dirty="0"/>
              <a:t>  </a:t>
            </a:r>
            <a:r>
              <a:rPr lang="ru-RU" sz="1800" dirty="0" err="1"/>
              <a:t>автономды</a:t>
            </a:r>
            <a:r>
              <a:rPr lang="ru-RU" sz="1800" dirty="0"/>
              <a:t>  </a:t>
            </a:r>
            <a:r>
              <a:rPr lang="ru-RU" sz="1800" dirty="0" err="1"/>
              <a:t>сөйлеуімен</a:t>
            </a:r>
            <a:r>
              <a:rPr lang="ru-RU" sz="1800" dirty="0"/>
              <a:t>  </a:t>
            </a:r>
            <a:r>
              <a:rPr lang="ru-RU" sz="1800" dirty="0" err="1"/>
              <a:t>және</a:t>
            </a:r>
            <a:r>
              <a:rPr lang="ru-RU" sz="1800" dirty="0"/>
              <a:t>  </a:t>
            </a:r>
            <a:r>
              <a:rPr lang="ru-RU" sz="1800" dirty="0" err="1"/>
              <a:t>өз</a:t>
            </a:r>
            <a:r>
              <a:rPr lang="ru-RU" sz="1800" dirty="0"/>
              <a:t>  </a:t>
            </a:r>
            <a:r>
              <a:rPr lang="ru-RU" sz="1800" dirty="0" err="1"/>
              <a:t>бетінше</a:t>
            </a:r>
            <a:r>
              <a:rPr lang="ru-RU" sz="1800" dirty="0"/>
              <a:t>  </a:t>
            </a:r>
            <a:r>
              <a:rPr lang="ru-RU" sz="1800" dirty="0" err="1"/>
              <a:t>алғашқы</a:t>
            </a:r>
            <a:r>
              <a:rPr lang="ru-RU" sz="1800" dirty="0"/>
              <a:t> </a:t>
            </a:r>
            <a:br>
              <a:rPr lang="ru-RU" sz="1800" dirty="0"/>
            </a:br>
            <a:r>
              <a:rPr lang="ru-RU" sz="1800" dirty="0" err="1"/>
              <a:t>қадам</a:t>
            </a:r>
            <a:r>
              <a:rPr lang="ru-RU" sz="1800" dirty="0"/>
              <a:t>  </a:t>
            </a:r>
            <a:r>
              <a:rPr lang="ru-RU" sz="1800" dirty="0" err="1"/>
              <a:t>басуымен</a:t>
            </a:r>
            <a:r>
              <a:rPr lang="ru-RU" sz="1800" dirty="0"/>
              <a:t>  </a:t>
            </a:r>
            <a:r>
              <a:rPr lang="ru-RU" sz="1800" dirty="0" err="1"/>
              <a:t>байланыстырады</a:t>
            </a:r>
            <a:r>
              <a:rPr lang="ru-RU" sz="1800" dirty="0"/>
              <a:t>.  </a:t>
            </a:r>
            <a:r>
              <a:rPr lang="ru-RU" sz="1800" dirty="0" err="1"/>
              <a:t>Бұл</a:t>
            </a:r>
            <a:r>
              <a:rPr lang="ru-RU" sz="1800" dirty="0"/>
              <a:t>  </a:t>
            </a:r>
            <a:r>
              <a:rPr lang="ru-RU" sz="1800" dirty="0" err="1"/>
              <a:t>дағдарыс</a:t>
            </a:r>
            <a:r>
              <a:rPr lang="ru-RU" sz="1800" dirty="0"/>
              <a:t>  та  </a:t>
            </a:r>
            <a:r>
              <a:rPr lang="ru-RU" sz="1800" dirty="0" err="1"/>
              <a:t>әрбір</a:t>
            </a:r>
            <a:r>
              <a:rPr lang="ru-RU" sz="1800" dirty="0"/>
              <a:t>  </a:t>
            </a:r>
            <a:r>
              <a:rPr lang="ru-RU" sz="1800" dirty="0" err="1"/>
              <a:t>дағдарыс</a:t>
            </a:r>
            <a:r>
              <a:rPr lang="ru-RU" sz="1800" dirty="0"/>
              <a:t> </a:t>
            </a:r>
            <a:br>
              <a:rPr lang="ru-RU" sz="1800" dirty="0"/>
            </a:br>
            <a:r>
              <a:rPr lang="ru-RU" sz="1800" dirty="0" err="1"/>
              <a:t>сияқты</a:t>
            </a:r>
            <a:r>
              <a:rPr lang="ru-RU" sz="1800" dirty="0"/>
              <a:t>,  </a:t>
            </a:r>
            <a:r>
              <a:rPr lang="ru-RU" sz="1800" dirty="0" err="1"/>
              <a:t>дербестілік</a:t>
            </a:r>
            <a:r>
              <a:rPr lang="ru-RU" sz="1800" dirty="0"/>
              <a:t>,  </a:t>
            </a:r>
            <a:r>
              <a:rPr lang="ru-RU" sz="1800" dirty="0" err="1"/>
              <a:t>ызалану</a:t>
            </a:r>
            <a:r>
              <a:rPr lang="ru-RU" sz="1800" dirty="0"/>
              <a:t>  </a:t>
            </a:r>
            <a:r>
              <a:rPr lang="ru-RU" sz="1800" dirty="0" err="1"/>
              <a:t>реакцияларының</a:t>
            </a:r>
            <a:r>
              <a:rPr lang="ru-RU" sz="1800" dirty="0"/>
              <a:t>  </a:t>
            </a:r>
            <a:r>
              <a:rPr lang="ru-RU" sz="1800" dirty="0" err="1"/>
              <a:t>пайда</a:t>
            </a:r>
            <a:r>
              <a:rPr lang="ru-RU" sz="1800" dirty="0"/>
              <a:t>  </a:t>
            </a:r>
            <a:r>
              <a:rPr lang="ru-RU" sz="1800" dirty="0" err="1"/>
              <a:t>болуымен</a:t>
            </a:r>
            <a:r>
              <a:rPr lang="ru-RU" sz="1800" dirty="0"/>
              <a:t> </a:t>
            </a:r>
            <a:br>
              <a:rPr lang="ru-RU" sz="1800" dirty="0"/>
            </a:br>
            <a:r>
              <a:rPr lang="ru-RU" sz="1800" dirty="0" err="1"/>
              <a:t>байланысты</a:t>
            </a:r>
            <a:r>
              <a:rPr lang="ru-RU" sz="1800" dirty="0"/>
              <a:t> </a:t>
            </a:r>
            <a:r>
              <a:rPr lang="ru-RU" sz="1800" dirty="0" err="1"/>
              <a:t>болады</a:t>
            </a:r>
            <a:r>
              <a:rPr lang="ru-RU" sz="1800" dirty="0"/>
              <a:t>. </a:t>
            </a:r>
            <a:r>
              <a:rPr lang="ru-RU" sz="1800" dirty="0" err="1"/>
              <a:t>Үлкендердің</a:t>
            </a:r>
            <a:r>
              <a:rPr lang="ru-RU" sz="1800" dirty="0"/>
              <a:t>  бала  </a:t>
            </a:r>
            <a:r>
              <a:rPr lang="ru-RU" sz="1800" dirty="0" err="1"/>
              <a:t>тілегін</a:t>
            </a:r>
            <a:r>
              <a:rPr lang="ru-RU" sz="1800" dirty="0"/>
              <a:t>, </a:t>
            </a:r>
            <a:r>
              <a:rPr lang="ru-RU" sz="1800" dirty="0" err="1"/>
              <a:t>сөзін</a:t>
            </a:r>
            <a:r>
              <a:rPr lang="ru-RU" sz="1800" dirty="0"/>
              <a:t>, </a:t>
            </a:r>
            <a:r>
              <a:rPr lang="ru-RU" sz="1800" dirty="0" err="1"/>
              <a:t>ым-ишарасын</a:t>
            </a:r>
            <a:r>
              <a:rPr lang="ru-RU" sz="1800" dirty="0"/>
              <a:t> </a:t>
            </a:r>
            <a:br>
              <a:rPr lang="ru-RU" sz="1800" dirty="0"/>
            </a:br>
            <a:r>
              <a:rPr lang="ru-RU" sz="1800" dirty="0" err="1"/>
              <a:t>түсінбегендіктен</a:t>
            </a:r>
            <a:r>
              <a:rPr lang="ru-RU" sz="1800" dirty="0"/>
              <a:t>  </a:t>
            </a:r>
            <a:r>
              <a:rPr lang="ru-RU" sz="1800" dirty="0" err="1"/>
              <a:t>немесе</a:t>
            </a:r>
            <a:r>
              <a:rPr lang="ru-RU" sz="1800" dirty="0"/>
              <a:t>  </a:t>
            </a:r>
            <a:r>
              <a:rPr lang="ru-RU" sz="1800" dirty="0" err="1"/>
              <a:t>түсініп</a:t>
            </a:r>
            <a:r>
              <a:rPr lang="ru-RU" sz="1800" dirty="0"/>
              <a:t>,  </a:t>
            </a:r>
            <a:r>
              <a:rPr lang="ru-RU" sz="1800" dirty="0" err="1"/>
              <a:t>оған</a:t>
            </a:r>
            <a:r>
              <a:rPr lang="ru-RU" sz="1800" dirty="0"/>
              <a:t>  </a:t>
            </a:r>
            <a:r>
              <a:rPr lang="ru-RU" sz="1800" dirty="0" err="1"/>
              <a:t>қажет</a:t>
            </a:r>
            <a:r>
              <a:rPr lang="ru-RU" sz="1800" dirty="0"/>
              <a:t>  </a:t>
            </a:r>
            <a:r>
              <a:rPr lang="ru-RU" sz="1800" dirty="0" err="1"/>
              <a:t>нәрсені</a:t>
            </a:r>
            <a:r>
              <a:rPr lang="ru-RU" sz="1800" dirty="0"/>
              <a:t>  </a:t>
            </a:r>
            <a:r>
              <a:rPr lang="ru-RU" sz="1800" dirty="0" err="1"/>
              <a:t>орындамау</a:t>
            </a:r>
            <a:r>
              <a:rPr lang="ru-RU" sz="1800" dirty="0"/>
              <a:t> </a:t>
            </a:r>
            <a:br>
              <a:rPr lang="ru-RU" sz="1800" dirty="0"/>
            </a:br>
            <a:r>
              <a:rPr lang="ru-RU" sz="1800" dirty="0" err="1"/>
              <a:t>салдарынан</a:t>
            </a:r>
            <a:r>
              <a:rPr lang="ru-RU" sz="1800" dirty="0"/>
              <a:t>  </a:t>
            </a:r>
            <a:r>
              <a:rPr lang="ru-RU" sz="1800" dirty="0" err="1"/>
              <a:t>балада</a:t>
            </a:r>
            <a:r>
              <a:rPr lang="ru-RU" sz="1800" dirty="0"/>
              <a:t>  </a:t>
            </a:r>
            <a:r>
              <a:rPr lang="ru-RU" sz="1800" dirty="0" err="1"/>
              <a:t>реніш</a:t>
            </a:r>
            <a:r>
              <a:rPr lang="ru-RU" sz="1800" dirty="0"/>
              <a:t>  </a:t>
            </a:r>
            <a:r>
              <a:rPr lang="ru-RU" sz="1800" dirty="0" err="1"/>
              <a:t>сезімі</a:t>
            </a:r>
            <a:r>
              <a:rPr lang="ru-RU" sz="1800" dirty="0"/>
              <a:t>  </a:t>
            </a:r>
            <a:r>
              <a:rPr lang="ru-RU" sz="1800" dirty="0" err="1"/>
              <a:t>пайда</a:t>
            </a:r>
            <a:r>
              <a:rPr lang="ru-RU" sz="1800" dirty="0"/>
              <a:t>  </a:t>
            </a:r>
            <a:r>
              <a:rPr lang="ru-RU" sz="1800" dirty="0" err="1"/>
              <a:t>болады</a:t>
            </a:r>
            <a:r>
              <a:rPr lang="ru-RU" sz="1800" dirty="0"/>
              <a:t>.  Бала  </a:t>
            </a:r>
            <a:r>
              <a:rPr lang="ru-RU" sz="1800" dirty="0" err="1"/>
              <a:t>бұл</a:t>
            </a:r>
            <a:r>
              <a:rPr lang="ru-RU" sz="1800" dirty="0"/>
              <a:t>  </a:t>
            </a:r>
            <a:r>
              <a:rPr lang="ru-RU" sz="1800" dirty="0" err="1"/>
              <a:t>кезде</a:t>
            </a:r>
            <a:r>
              <a:rPr lang="ru-RU" sz="1800" dirty="0"/>
              <a:t>  </a:t>
            </a:r>
            <a:r>
              <a:rPr lang="ru-RU" sz="1800" dirty="0" err="1"/>
              <a:t>жүре</a:t>
            </a:r>
            <a:r>
              <a:rPr lang="ru-RU" sz="1800" dirty="0"/>
              <a:t> </a:t>
            </a:r>
            <a:br>
              <a:rPr lang="ru-RU" sz="1800" dirty="0"/>
            </a:br>
            <a:r>
              <a:rPr lang="ru-RU" sz="1800" dirty="0" err="1"/>
              <a:t>бастағандықтан</a:t>
            </a:r>
            <a:r>
              <a:rPr lang="ru-RU" sz="1800" dirty="0"/>
              <a:t>  </a:t>
            </a:r>
            <a:r>
              <a:rPr lang="ru-RU" sz="1800" dirty="0" err="1"/>
              <a:t>немесе</a:t>
            </a:r>
            <a:r>
              <a:rPr lang="ru-RU" sz="1800" dirty="0"/>
              <a:t>  </a:t>
            </a:r>
            <a:r>
              <a:rPr lang="ru-RU" sz="1800" dirty="0" err="1"/>
              <a:t>белсенді</a:t>
            </a:r>
            <a:r>
              <a:rPr lang="ru-RU" sz="1800" dirty="0"/>
              <a:t>  </a:t>
            </a:r>
            <a:r>
              <a:rPr lang="ru-RU" sz="1800" dirty="0" err="1"/>
              <a:t>жылдам</a:t>
            </a:r>
            <a:r>
              <a:rPr lang="ru-RU" sz="1800" dirty="0"/>
              <a:t>  </a:t>
            </a:r>
            <a:r>
              <a:rPr lang="ru-RU" sz="1800" dirty="0" err="1"/>
              <a:t>еңбектей</a:t>
            </a:r>
            <a:r>
              <a:rPr lang="ru-RU" sz="1800" dirty="0"/>
              <a:t>  </a:t>
            </a:r>
            <a:r>
              <a:rPr lang="ru-RU" sz="1800" dirty="0" err="1"/>
              <a:t>алатындықтан</a:t>
            </a:r>
            <a:r>
              <a:rPr lang="ru-RU" sz="1800" dirty="0"/>
              <a:t>,  </a:t>
            </a:r>
            <a:r>
              <a:rPr lang="ru-RU" sz="1800" dirty="0" err="1"/>
              <a:t>ол</a:t>
            </a:r>
            <a:r>
              <a:rPr lang="ru-RU" sz="1800" dirty="0"/>
              <a:t> </a:t>
            </a:r>
            <a:br>
              <a:rPr lang="ru-RU" sz="1800" dirty="0"/>
            </a:br>
            <a:r>
              <a:rPr lang="ru-RU" sz="1800" dirty="0" err="1"/>
              <a:t>үйдегі</a:t>
            </a:r>
            <a:r>
              <a:rPr lang="ru-RU" sz="1800" dirty="0"/>
              <a:t> </a:t>
            </a:r>
            <a:r>
              <a:rPr lang="ru-RU" sz="1800" dirty="0" err="1"/>
              <a:t>көптеген</a:t>
            </a:r>
            <a:r>
              <a:rPr lang="ru-RU" sz="1800" dirty="0"/>
              <a:t> </a:t>
            </a:r>
            <a:r>
              <a:rPr lang="ru-RU" sz="1800" dirty="0" err="1"/>
              <a:t>заттарға</a:t>
            </a:r>
            <a:r>
              <a:rPr lang="ru-RU" sz="1800" dirty="0"/>
              <a:t> </a:t>
            </a:r>
            <a:r>
              <a:rPr lang="ru-RU" sz="1800" dirty="0" err="1"/>
              <a:t>қол</a:t>
            </a:r>
            <a:r>
              <a:rPr lang="ru-RU" sz="1800" dirty="0"/>
              <a:t> </a:t>
            </a:r>
            <a:r>
              <a:rPr lang="ru-RU" sz="1800" dirty="0" err="1"/>
              <a:t>жеткізе</a:t>
            </a:r>
            <a:r>
              <a:rPr lang="ru-RU" sz="1800" dirty="0"/>
              <a:t> </a:t>
            </a:r>
            <a:r>
              <a:rPr lang="ru-RU" sz="1800" dirty="0" err="1"/>
              <a:t>алады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145122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>
                <a:solidFill>
                  <a:srgbClr val="C00000"/>
                </a:solidFill>
              </a:rPr>
              <a:t>Жаңа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туған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нəресте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сыртқы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əлемге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бейімделіп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қана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қоймай</a:t>
            </a:r>
            <a:r>
              <a:rPr lang="ru-RU" sz="3200" dirty="0">
                <a:solidFill>
                  <a:srgbClr val="C00000"/>
                </a:solidFill>
              </a:rPr>
              <a:t>, </a:t>
            </a:r>
            <a:r>
              <a:rPr lang="ru-RU" sz="3200" dirty="0" err="1">
                <a:solidFill>
                  <a:srgbClr val="C00000"/>
                </a:solidFill>
              </a:rPr>
              <a:t>ересекті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қабылдауға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бағдарланады</a:t>
            </a:r>
            <a:r>
              <a:rPr lang="ru-RU" sz="3200" dirty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err="1" smtClean="0"/>
              <a:t>Ересектің</a:t>
            </a:r>
            <a:r>
              <a:rPr lang="ru-RU" dirty="0" smtClean="0"/>
              <a:t> </a:t>
            </a:r>
            <a:r>
              <a:rPr lang="ru-RU" dirty="0" err="1"/>
              <a:t>нəрестеге</a:t>
            </a:r>
            <a:r>
              <a:rPr lang="ru-RU" dirty="0"/>
              <a:t> </a:t>
            </a:r>
            <a:r>
              <a:rPr lang="ru-RU" dirty="0" err="1"/>
              <a:t>жеке</a:t>
            </a:r>
            <a:r>
              <a:rPr lang="ru-RU" dirty="0"/>
              <a:t> дара </a:t>
            </a:r>
            <a:r>
              <a:rPr lang="ru-RU" dirty="0" err="1"/>
              <a:t>назарының</a:t>
            </a:r>
            <a:r>
              <a:rPr lang="ru-RU" dirty="0"/>
              <a:t> </a:t>
            </a:r>
            <a:r>
              <a:rPr lang="ru-RU" dirty="0" err="1"/>
              <a:t>негізінде</a:t>
            </a:r>
            <a:r>
              <a:rPr lang="ru-RU" dirty="0"/>
              <a:t>, 3-4 </a:t>
            </a:r>
            <a:r>
              <a:rPr lang="ru-RU" dirty="0" err="1"/>
              <a:t>аптаның</a:t>
            </a:r>
            <a:r>
              <a:rPr lang="ru-RU" dirty="0"/>
              <a:t> </a:t>
            </a:r>
            <a:r>
              <a:rPr lang="ru-RU" dirty="0" err="1"/>
              <a:t>соңына</a:t>
            </a:r>
            <a:r>
              <a:rPr lang="ru-RU" dirty="0"/>
              <a:t> </a:t>
            </a:r>
            <a:r>
              <a:rPr lang="ru-RU" dirty="0" err="1"/>
              <a:t>қарай</a:t>
            </a:r>
            <a:r>
              <a:rPr lang="ru-RU" dirty="0"/>
              <a:t> </a:t>
            </a:r>
            <a:r>
              <a:rPr lang="ru-RU" dirty="0" err="1"/>
              <a:t>баланың</a:t>
            </a:r>
            <a:r>
              <a:rPr lang="ru-RU" dirty="0"/>
              <a:t> </a:t>
            </a:r>
            <a:r>
              <a:rPr lang="ru-RU" dirty="0" err="1"/>
              <a:t>көңілі</a:t>
            </a:r>
            <a:r>
              <a:rPr lang="ru-RU" dirty="0"/>
              <a:t> </a:t>
            </a:r>
            <a:r>
              <a:rPr lang="ru-RU" dirty="0" err="1"/>
              <a:t>ересектің</a:t>
            </a:r>
            <a:r>
              <a:rPr lang="ru-RU" dirty="0"/>
              <a:t> </a:t>
            </a:r>
            <a:r>
              <a:rPr lang="ru-RU" dirty="0" err="1"/>
              <a:t>бетіне</a:t>
            </a:r>
            <a:r>
              <a:rPr lang="ru-RU" dirty="0"/>
              <a:t> </a:t>
            </a:r>
            <a:r>
              <a:rPr lang="ru-RU" dirty="0" err="1"/>
              <a:t>тоқтап</a:t>
            </a:r>
            <a:r>
              <a:rPr lang="ru-RU" dirty="0"/>
              <a:t>, </a:t>
            </a:r>
            <a:r>
              <a:rPr lang="ru-RU" dirty="0" err="1"/>
              <a:t>оған</a:t>
            </a:r>
            <a:r>
              <a:rPr lang="ru-RU" dirty="0"/>
              <a:t> </a:t>
            </a:r>
            <a:r>
              <a:rPr lang="ru-RU" dirty="0" err="1"/>
              <a:t>жымия</a:t>
            </a:r>
            <a:r>
              <a:rPr lang="ru-RU" dirty="0"/>
              <a:t> </a:t>
            </a:r>
            <a:r>
              <a:rPr lang="ru-RU" dirty="0" err="1"/>
              <a:t>бастайды</a:t>
            </a:r>
            <a:r>
              <a:rPr lang="ru-RU" dirty="0"/>
              <a:t>. </a:t>
            </a:r>
            <a:r>
              <a:rPr lang="ru-RU" dirty="0" err="1"/>
              <a:t>Баланың</a:t>
            </a:r>
            <a:r>
              <a:rPr lang="ru-RU" dirty="0"/>
              <a:t> </a:t>
            </a:r>
            <a:r>
              <a:rPr lang="ru-RU" dirty="0" err="1"/>
              <a:t>алғашқы</a:t>
            </a:r>
            <a:r>
              <a:rPr lang="ru-RU" dirty="0"/>
              <a:t> </a:t>
            </a:r>
            <a:r>
              <a:rPr lang="ru-RU" dirty="0" err="1"/>
              <a:t>күлімсіреуі</a:t>
            </a:r>
            <a:r>
              <a:rPr lang="ru-RU" dirty="0"/>
              <a:t> </a:t>
            </a:r>
            <a:r>
              <a:rPr lang="ru-RU" dirty="0" err="1"/>
              <a:t>нəрестенің</a:t>
            </a:r>
            <a:r>
              <a:rPr lang="ru-RU" dirty="0"/>
              <a:t> </a:t>
            </a:r>
            <a:r>
              <a:rPr lang="ru-RU" dirty="0" err="1"/>
              <a:t>жаңадан</a:t>
            </a:r>
            <a:r>
              <a:rPr lang="ru-RU" dirty="0"/>
              <a:t> </a:t>
            </a:r>
            <a:r>
              <a:rPr lang="ru-RU" dirty="0" err="1"/>
              <a:t>дүниеге</a:t>
            </a:r>
            <a:r>
              <a:rPr lang="ru-RU" dirty="0"/>
              <a:t> </a:t>
            </a:r>
            <a:r>
              <a:rPr lang="ru-RU" dirty="0" err="1"/>
              <a:t>келген</a:t>
            </a:r>
            <a:r>
              <a:rPr lang="ru-RU" dirty="0"/>
              <a:t> </a:t>
            </a:r>
            <a:r>
              <a:rPr lang="ru-RU" dirty="0" err="1"/>
              <a:t>кезеңін</a:t>
            </a:r>
            <a:r>
              <a:rPr lang="ru-RU" dirty="0"/>
              <a:t> </a:t>
            </a:r>
            <a:r>
              <a:rPr lang="ru-RU" dirty="0" err="1"/>
              <a:t>қорытындылайды</a:t>
            </a:r>
            <a:r>
              <a:rPr lang="ru-RU" dirty="0"/>
              <a:t>. </a:t>
            </a:r>
            <a:r>
              <a:rPr lang="ru-RU" dirty="0" smtClean="0"/>
              <a:t>4</a:t>
            </a:r>
            <a:r>
              <a:rPr lang="ru-RU" dirty="0"/>
              <a:t>. </a:t>
            </a:r>
            <a:r>
              <a:rPr lang="ru-RU" dirty="0" err="1"/>
              <a:t>Нəрестелік</a:t>
            </a:r>
            <a:r>
              <a:rPr lang="ru-RU" dirty="0"/>
              <a:t> </a:t>
            </a:r>
            <a:r>
              <a:rPr lang="ru-RU" dirty="0" err="1"/>
              <a:t>кезең</a:t>
            </a:r>
            <a:r>
              <a:rPr lang="ru-RU" dirty="0"/>
              <a:t>: </a:t>
            </a:r>
            <a:r>
              <a:rPr lang="ru-RU" dirty="0" err="1"/>
              <a:t>өмірінің</a:t>
            </a:r>
            <a:r>
              <a:rPr lang="ru-RU" dirty="0"/>
              <a:t> </a:t>
            </a:r>
            <a:r>
              <a:rPr lang="ru-RU" dirty="0" err="1"/>
              <a:t>алғашқы</a:t>
            </a:r>
            <a:r>
              <a:rPr lang="ru-RU" dirty="0"/>
              <a:t> </a:t>
            </a:r>
            <a:r>
              <a:rPr lang="ru-RU" dirty="0" err="1"/>
              <a:t>жылының</a:t>
            </a:r>
            <a:r>
              <a:rPr lang="ru-RU" dirty="0"/>
              <a:t> </a:t>
            </a:r>
            <a:r>
              <a:rPr lang="ru-RU" dirty="0" err="1"/>
              <a:t>бірінші</a:t>
            </a:r>
            <a:r>
              <a:rPr lang="ru-RU" dirty="0"/>
              <a:t> </a:t>
            </a:r>
            <a:r>
              <a:rPr lang="ru-RU" dirty="0" err="1"/>
              <a:t>жартысы</a:t>
            </a:r>
            <a:r>
              <a:rPr lang="ru-RU" dirty="0"/>
              <a:t> Бала </a:t>
            </a:r>
            <a:r>
              <a:rPr lang="ru-RU" dirty="0" err="1"/>
              <a:t>дамуының</a:t>
            </a:r>
            <a:r>
              <a:rPr lang="ru-RU" dirty="0"/>
              <a:t> </a:t>
            </a:r>
            <a:r>
              <a:rPr lang="ru-RU" dirty="0" err="1"/>
              <a:t>екінші</a:t>
            </a:r>
            <a:r>
              <a:rPr lang="ru-RU" dirty="0"/>
              <a:t> </a:t>
            </a:r>
            <a:r>
              <a:rPr lang="ru-RU" dirty="0" err="1"/>
              <a:t>кезеңі</a:t>
            </a:r>
            <a:r>
              <a:rPr lang="ru-RU" dirty="0"/>
              <a:t> 1-6 ай </a:t>
            </a:r>
            <a:r>
              <a:rPr lang="ru-RU" dirty="0" err="1"/>
              <a:t>аралығын</a:t>
            </a:r>
            <a:r>
              <a:rPr lang="ru-RU" dirty="0"/>
              <a:t> </a:t>
            </a:r>
            <a:r>
              <a:rPr lang="ru-RU" dirty="0" err="1"/>
              <a:t>қамтиды</a:t>
            </a:r>
            <a:r>
              <a:rPr lang="ru-RU" dirty="0"/>
              <a:t>. </a:t>
            </a:r>
            <a:r>
              <a:rPr lang="ru-RU" dirty="0" err="1"/>
              <a:t>Нəрестенің</a:t>
            </a:r>
            <a:r>
              <a:rPr lang="ru-RU" dirty="0"/>
              <a:t> </a:t>
            </a:r>
            <a:r>
              <a:rPr lang="ru-RU" dirty="0" err="1"/>
              <a:t>ересекпен</a:t>
            </a:r>
            <a:r>
              <a:rPr lang="ru-RU" dirty="0"/>
              <a:t> </a:t>
            </a:r>
            <a:r>
              <a:rPr lang="ru-RU" dirty="0" err="1"/>
              <a:t>тікелей</a:t>
            </a:r>
            <a:r>
              <a:rPr lang="ru-RU" dirty="0"/>
              <a:t> </a:t>
            </a:r>
            <a:r>
              <a:rPr lang="ru-RU" dirty="0" err="1"/>
              <a:t>эмоциялы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жағдаяттық-жеке</a:t>
            </a:r>
            <a:r>
              <a:rPr lang="ru-RU" dirty="0"/>
              <a:t> </a:t>
            </a:r>
            <a:r>
              <a:rPr lang="ru-RU" dirty="0" err="1"/>
              <a:t>қарым-қатынасы</a:t>
            </a:r>
            <a:r>
              <a:rPr lang="ru-RU" dirty="0"/>
              <a:t> </a:t>
            </a:r>
            <a:r>
              <a:rPr lang="ru-RU" dirty="0" err="1"/>
              <a:t>оның</a:t>
            </a:r>
            <a:r>
              <a:rPr lang="ru-RU" dirty="0"/>
              <a:t> осы </a:t>
            </a:r>
            <a:r>
              <a:rPr lang="ru-RU" dirty="0" err="1"/>
              <a:t>кезеңдегі</a:t>
            </a:r>
            <a:r>
              <a:rPr lang="ru-RU" dirty="0"/>
              <a:t> </a:t>
            </a:r>
            <a:r>
              <a:rPr lang="ru-RU" dirty="0" err="1"/>
              <a:t>жетекші</a:t>
            </a:r>
            <a:r>
              <a:rPr lang="ru-RU" dirty="0"/>
              <a:t> </a:t>
            </a:r>
            <a:r>
              <a:rPr lang="ru-RU" dirty="0" err="1"/>
              <a:t>əрі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іс-əрекеті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. </a:t>
            </a:r>
            <a:r>
              <a:rPr lang="ru-RU" dirty="0" err="1"/>
              <a:t>Алғашқы</a:t>
            </a:r>
            <a:r>
              <a:rPr lang="ru-RU" dirty="0"/>
              <a:t> жарты </a:t>
            </a:r>
            <a:r>
              <a:rPr lang="ru-RU" dirty="0" err="1"/>
              <a:t>жылда</a:t>
            </a:r>
            <a:r>
              <a:rPr lang="ru-RU" dirty="0"/>
              <a:t> </a:t>
            </a:r>
            <a:r>
              <a:rPr lang="ru-RU" dirty="0" err="1"/>
              <a:t>балада</a:t>
            </a:r>
            <a:r>
              <a:rPr lang="ru-RU" dirty="0"/>
              <a:t> </a:t>
            </a:r>
            <a:r>
              <a:rPr lang="ru-RU" dirty="0" err="1"/>
              <a:t>ересекпен</a:t>
            </a:r>
            <a:r>
              <a:rPr lang="ru-RU" dirty="0"/>
              <a:t> </a:t>
            </a:r>
            <a:r>
              <a:rPr lang="ru-RU" dirty="0" err="1"/>
              <a:t>қарым-қатынасында</a:t>
            </a:r>
            <a:r>
              <a:rPr lang="ru-RU" dirty="0"/>
              <a:t> </a:t>
            </a:r>
            <a:r>
              <a:rPr lang="ru-RU" dirty="0" err="1"/>
              <a:t>мінез-құлықтың</a:t>
            </a:r>
            <a:r>
              <a:rPr lang="ru-RU" dirty="0"/>
              <a:t> </a:t>
            </a:r>
            <a:r>
              <a:rPr lang="ru-RU" dirty="0" err="1"/>
              <a:t>күрделі</a:t>
            </a:r>
            <a:r>
              <a:rPr lang="ru-RU" dirty="0"/>
              <a:t> </a:t>
            </a:r>
            <a:r>
              <a:rPr lang="ru-RU" dirty="0" err="1"/>
              <a:t>формасы</a:t>
            </a:r>
            <a:r>
              <a:rPr lang="ru-RU" dirty="0"/>
              <a:t>, </a:t>
            </a:r>
            <a:r>
              <a:rPr lang="ru-RU" dirty="0" err="1"/>
              <a:t>сөйлеген</a:t>
            </a:r>
            <a:r>
              <a:rPr lang="ru-RU" dirty="0"/>
              <a:t> </a:t>
            </a:r>
            <a:r>
              <a:rPr lang="ru-RU" dirty="0" err="1"/>
              <a:t>ересектің</a:t>
            </a:r>
            <a:r>
              <a:rPr lang="ru-RU" dirty="0"/>
              <a:t> бет </a:t>
            </a:r>
            <a:r>
              <a:rPr lang="ru-RU" dirty="0" err="1"/>
              <a:t>əлпетіне</a:t>
            </a:r>
            <a:r>
              <a:rPr lang="ru-RU" dirty="0"/>
              <a:t> </a:t>
            </a:r>
            <a:r>
              <a:rPr lang="ru-RU" dirty="0" err="1"/>
              <a:t>деген</a:t>
            </a:r>
            <a:r>
              <a:rPr lang="ru-RU" dirty="0"/>
              <a:t> </a:t>
            </a:r>
            <a:r>
              <a:rPr lang="ru-RU" dirty="0" err="1"/>
              <a:t>аффективті-жағымды</a:t>
            </a:r>
            <a:r>
              <a:rPr lang="ru-RU" dirty="0"/>
              <a:t>, </a:t>
            </a:r>
            <a:r>
              <a:rPr lang="ru-RU" dirty="0" err="1"/>
              <a:t>мимикалықсоматикалық</a:t>
            </a:r>
            <a:r>
              <a:rPr lang="ru-RU" dirty="0"/>
              <a:t> </a:t>
            </a:r>
            <a:r>
              <a:rPr lang="ru-RU" dirty="0" err="1"/>
              <a:t>реакциясы</a:t>
            </a:r>
            <a:r>
              <a:rPr lang="ru-RU" dirty="0"/>
              <a:t> – «</a:t>
            </a:r>
            <a:r>
              <a:rPr lang="ru-RU" dirty="0" err="1"/>
              <a:t>жандану</a:t>
            </a:r>
            <a:r>
              <a:rPr lang="ru-RU" dirty="0"/>
              <a:t> </a:t>
            </a:r>
            <a:r>
              <a:rPr lang="ru-RU" dirty="0" err="1"/>
              <a:t>кешені</a:t>
            </a:r>
            <a:r>
              <a:rPr lang="ru-RU" dirty="0"/>
              <a:t>» </a:t>
            </a:r>
            <a:r>
              <a:rPr lang="ru-RU" dirty="0" err="1"/>
              <a:t>қалыптасады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54069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75</TotalTime>
  <Words>1405</Words>
  <Application>Microsoft Office PowerPoint</Application>
  <PresentationFormat>Широкоэкранный</PresentationFormat>
  <Paragraphs>27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Garamond</vt:lpstr>
      <vt:lpstr>Times New Roman</vt:lpstr>
      <vt:lpstr>Натуральные материалы</vt:lpstr>
      <vt:lpstr>Нәрестелік кезең ( 0-1 жас). Нәрестелердің қабылдау мен ес, сөйлеу және ойлау процестерінің дамуы. Рекапитуляция концепциясы (Ст. Холл). Рекапитуляция теориясын сынау (Л.С. Выготский, С.Л. Рубинштейн).</vt:lpstr>
      <vt:lpstr>Нәресте– бір жасқа дейінгі сәби. </vt:lpstr>
      <vt:lpstr>Нәресте</vt:lpstr>
      <vt:lpstr>Адамның психикалық дамуының алғашқы дəуірі – ерте балалық шақ – дүние есігін жаңадан ашқан нəрестелік шақ дағдарысынан басталып, нəрестелік жəне бөбек жас шамасынан құралады.</vt:lpstr>
      <vt:lpstr>Презентация PowerPoint</vt:lpstr>
      <vt:lpstr>Пренатальды даму негізгі үш кезеңнен тұрады: </vt:lpstr>
      <vt:lpstr>Нəрестенің психологиясы жайлы түсінік </vt:lpstr>
      <vt:lpstr>Бір жастағы дағдарыс. </vt:lpstr>
      <vt:lpstr>Жаңа туған нəресте сыртқы əлемге бейімделіп қана қоймай, ересекті қабылдауға бағдарланады. </vt:lpstr>
      <vt:lpstr>Ол төмендегідей компоненттерден құралады: </vt:lpstr>
      <vt:lpstr>М. И. Лисина баланың қарым-қатынасқа мұқтаж болуының төмендегідей белгілерін көрсетеді</vt:lpstr>
      <vt:lpstr>Л. С. Выготский жаңа туған нəрестенің психикалық ісəрекетінің өзгешелігін сипаттайтын маңызды екі сəтті ажыратады: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Нәрестелік кезең ( 0-1 жас). Нәрестелердің қабылдау мен ес, сөйлеу және ойлау процестерінің дамуы. Рекапитуляция концепциясы (Ст. Холл). Рекапитуляция теориясын сынау (Л.С. Выготский, С.Л. Рубинштейн).</dc:title>
  <dc:creator>Учетная запись Майкрософт</dc:creator>
  <cp:lastModifiedBy>Учетная запись Майкрософт</cp:lastModifiedBy>
  <cp:revision>9</cp:revision>
  <dcterms:created xsi:type="dcterms:W3CDTF">2022-02-20T17:41:12Z</dcterms:created>
  <dcterms:modified xsi:type="dcterms:W3CDTF">2022-02-21T03:59:02Z</dcterms:modified>
</cp:coreProperties>
</file>